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61" r:id="rId5"/>
    <p:sldId id="258" r:id="rId6"/>
    <p:sldId id="260" r:id="rId7"/>
    <p:sldId id="265" r:id="rId8"/>
    <p:sldId id="262" r:id="rId9"/>
    <p:sldId id="267" r:id="rId10"/>
    <p:sldId id="263"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 id="264" r:id="rId27"/>
  </p:sldIdLst>
  <p:sldSz cx="18288000" cy="10287000"/>
  <p:notesSz cx="6858000" cy="9144000"/>
  <p:embeddedFontLst>
    <p:embeddedFont>
      <p:font typeface="DM Sans Bold" charset="0"/>
      <p:regular r:id="rId28"/>
    </p:embeddedFont>
    <p:embeddedFont>
      <p:font typeface="Montserrat Classic Bold" charset="0"/>
      <p:regular r:id="rId29"/>
    </p:embeddedFont>
    <p:embeddedFont>
      <p:font typeface="Montserrat Light" charset="0"/>
      <p:regular r:id="rId30"/>
    </p:embeddedFont>
    <p:embeddedFont>
      <p:font typeface="DM Sans" charset="0"/>
      <p:regular r:id="rId31"/>
    </p:embeddedFont>
    <p:embeddedFont>
      <p:font typeface="Calibri" pitchFamily="34" charset="0"/>
      <p:regular r:id="rId32"/>
      <p:bold r:id="rId33"/>
      <p:italic r:id="rId34"/>
      <p:boldItalic r:id="rId35"/>
    </p:embeddedFont>
    <p:embeddedFont>
      <p:font typeface="Oswald Bold"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22" autoAdjust="0"/>
  </p:normalViewPr>
  <p:slideViewPr>
    <p:cSldViewPr>
      <p:cViewPr>
        <p:scale>
          <a:sx n="44" d="100"/>
          <a:sy n="44" d="100"/>
        </p:scale>
        <p:origin x="-6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1.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8.svg"/><Relationship Id="rId1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jpeg"/><Relationship Id="rId5" Type="http://schemas.openxmlformats.org/officeDocument/2006/relationships/image" Target="../media/image11.png"/><Relationship Id="rId10" Type="http://schemas.openxmlformats.org/officeDocument/2006/relationships/image" Target="../media/image31.sv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15.png"/><Relationship Id="rId4" Type="http://schemas.openxmlformats.org/officeDocument/2006/relationships/image" Target="../media/image8.sv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hin Line Abstract  Shape Illustration"/>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723878" y="1028700"/>
            <a:ext cx="7497611" cy="2258655"/>
          </a:xfrm>
          <a:custGeom>
            <a:avLst/>
            <a:gdLst/>
            <a:ahLst/>
            <a:cxnLst/>
            <a:rect l="l" t="t" r="r" b="b"/>
            <a:pathLst>
              <a:path w="7497611" h="2258655">
                <a:moveTo>
                  <a:pt x="0" y="0"/>
                </a:moveTo>
                <a:lnTo>
                  <a:pt x="7497611" y="0"/>
                </a:lnTo>
                <a:lnTo>
                  <a:pt x="7497611" y="2258655"/>
                </a:lnTo>
                <a:lnTo>
                  <a:pt x="0" y="2258655"/>
                </a:lnTo>
                <a:lnTo>
                  <a:pt x="0" y="0"/>
                </a:lnTo>
                <a:close/>
              </a:path>
            </a:pathLst>
          </a:custGeom>
          <a:blipFill>
            <a:blip r:embed="rId4"/>
            <a:stretch>
              <a:fillRect/>
            </a:stretch>
          </a:blipFill>
        </p:spPr>
      </p:sp>
      <p:sp>
        <p:nvSpPr>
          <p:cNvPr id="4" name="TextBox 4"/>
          <p:cNvSpPr txBox="1"/>
          <p:nvPr/>
        </p:nvSpPr>
        <p:spPr>
          <a:xfrm>
            <a:off x="2743200" y="2859823"/>
            <a:ext cx="6980678" cy="3693319"/>
          </a:xfrm>
          <a:prstGeom prst="rect">
            <a:avLst/>
          </a:prstGeom>
        </p:spPr>
        <p:txBody>
          <a:bodyPr wrap="square" lIns="0" tIns="0" rIns="0" bIns="0" rtlCol="0" anchor="t">
            <a:spAutoFit/>
          </a:bodyPr>
          <a:lstStyle/>
          <a:p>
            <a:pPr algn="ctr"/>
            <a:r>
              <a:rPr lang="en-US" sz="6000" b="1" dirty="0">
                <a:solidFill>
                  <a:srgbClr val="003599"/>
                </a:solidFill>
                <a:latin typeface="Montserrat Classic Bold" charset="0"/>
                <a:cs typeface="Open Sans"/>
              </a:rPr>
              <a:t>Project </a:t>
            </a:r>
            <a:r>
              <a:rPr lang="en-US" sz="6000" b="1" dirty="0" smtClean="0">
                <a:solidFill>
                  <a:srgbClr val="003599"/>
                </a:solidFill>
                <a:latin typeface="Montserrat Classic Bold" charset="0"/>
                <a:cs typeface="Open Sans"/>
              </a:rPr>
              <a:t>development </a:t>
            </a:r>
            <a:r>
              <a:rPr lang="en-US" sz="6000" b="1" dirty="0">
                <a:solidFill>
                  <a:srgbClr val="003599"/>
                </a:solidFill>
                <a:latin typeface="Montserrat Classic Bold" charset="0"/>
                <a:cs typeface="Open Sans"/>
              </a:rPr>
              <a:t>and preparation for </a:t>
            </a:r>
            <a:r>
              <a:rPr lang="en-US" sz="6000" b="1" dirty="0" smtClean="0">
                <a:solidFill>
                  <a:srgbClr val="003599"/>
                </a:solidFill>
                <a:latin typeface="Montserrat Classic Bold" charset="0"/>
                <a:cs typeface="Open Sans"/>
              </a:rPr>
              <a:t>submission</a:t>
            </a:r>
            <a:endParaRPr lang="en-US" sz="6000" b="1" dirty="0">
              <a:solidFill>
                <a:srgbClr val="003599"/>
              </a:solidFill>
              <a:latin typeface="Montserrat Classic Bold" charset="0"/>
              <a:cs typeface="Open Sans"/>
            </a:endParaRPr>
          </a:p>
        </p:txBody>
      </p:sp>
      <p:sp>
        <p:nvSpPr>
          <p:cNvPr id="5" name="TextBox 5"/>
          <p:cNvSpPr txBox="1"/>
          <p:nvPr/>
        </p:nvSpPr>
        <p:spPr>
          <a:xfrm>
            <a:off x="10286999" y="6965274"/>
            <a:ext cx="6705601" cy="872034"/>
          </a:xfrm>
          <a:prstGeom prst="rect">
            <a:avLst/>
          </a:prstGeom>
        </p:spPr>
        <p:txBody>
          <a:bodyPr wrap="square" lIns="0" tIns="0" rIns="0" bIns="0" rtlCol="0" anchor="t">
            <a:spAutoFit/>
          </a:bodyPr>
          <a:lstStyle/>
          <a:p>
            <a:pPr marL="0" lvl="0" indent="0" algn="ctr">
              <a:lnSpc>
                <a:spcPts val="3446"/>
              </a:lnSpc>
              <a:spcBef>
                <a:spcPct val="0"/>
              </a:spcBef>
            </a:pPr>
            <a:r>
              <a:rPr lang="en-US" sz="2461" b="1" u="none" spc="130" dirty="0" smtClean="0">
                <a:solidFill>
                  <a:srgbClr val="103F91"/>
                </a:solidFill>
                <a:latin typeface="Montserrat Classic Bold"/>
                <a:ea typeface="Montserrat Classic Bold"/>
                <a:cs typeface="Montserrat Classic Bold"/>
                <a:sym typeface="Montserrat Classic Bold"/>
              </a:rPr>
              <a:t>GIANFRANCO GADALETA</a:t>
            </a:r>
            <a:endParaRPr lang="en-US" sz="2461" b="1" u="none" spc="130" dirty="0">
              <a:solidFill>
                <a:srgbClr val="103F91"/>
              </a:solidFill>
              <a:latin typeface="Montserrat Classic Bold"/>
              <a:ea typeface="Montserrat Classic Bold"/>
              <a:cs typeface="Montserrat Classic Bold"/>
              <a:sym typeface="Montserrat Classic Bold"/>
            </a:endParaRPr>
          </a:p>
          <a:p>
            <a:pPr marL="0" lvl="0" indent="0" algn="ctr">
              <a:lnSpc>
                <a:spcPts val="3446"/>
              </a:lnSpc>
              <a:spcBef>
                <a:spcPct val="0"/>
              </a:spcBef>
            </a:pPr>
            <a:r>
              <a:rPr lang="en-US" sz="2461" b="1" u="none" spc="130" dirty="0" smtClean="0">
                <a:solidFill>
                  <a:srgbClr val="103F91"/>
                </a:solidFill>
                <a:latin typeface="Montserrat Classic Bold"/>
                <a:ea typeface="Montserrat Classic Bold"/>
                <a:cs typeface="Montserrat Classic Bold"/>
                <a:sym typeface="Montserrat Classic Bold"/>
              </a:rPr>
              <a:t>JOINT SECRETARIAT COORDINATOR</a:t>
            </a:r>
            <a:endParaRPr lang="en-US" sz="2461" b="1" u="none" spc="130" dirty="0">
              <a:solidFill>
                <a:srgbClr val="103F91"/>
              </a:solidFill>
              <a:latin typeface="Montserrat Classic Bold"/>
              <a:ea typeface="Montserrat Classic Bold"/>
              <a:cs typeface="Montserrat Classic Bold"/>
              <a:sym typeface="Montserrat Classic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260093" y="4274775"/>
            <a:ext cx="2932415" cy="2351362"/>
            <a:chOff x="0" y="0"/>
            <a:chExt cx="1075555" cy="862436"/>
          </a:xfrm>
        </p:grpSpPr>
        <p:sp>
          <p:nvSpPr>
            <p:cNvPr id="4" name="Freeform 4"/>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5" name="TextBox 5"/>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6" name="Group 6"/>
          <p:cNvGrpSpPr/>
          <p:nvPr/>
        </p:nvGrpSpPr>
        <p:grpSpPr>
          <a:xfrm>
            <a:off x="4271189" y="5996554"/>
            <a:ext cx="2932415" cy="847111"/>
            <a:chOff x="0" y="0"/>
            <a:chExt cx="1075555" cy="310705"/>
          </a:xfrm>
        </p:grpSpPr>
        <p:sp>
          <p:nvSpPr>
            <p:cNvPr id="7" name="Freeform 7"/>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8" name="TextBox 8"/>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9070732" y="5281918"/>
            <a:ext cx="2932415" cy="2351362"/>
            <a:chOff x="0" y="0"/>
            <a:chExt cx="1075555" cy="862436"/>
          </a:xfrm>
        </p:grpSpPr>
        <p:sp>
          <p:nvSpPr>
            <p:cNvPr id="10" name="Freeform 10"/>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1" name="TextBox 11"/>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9070731" y="7690776"/>
            <a:ext cx="2932415" cy="847111"/>
            <a:chOff x="0" y="0"/>
            <a:chExt cx="1075555" cy="310705"/>
          </a:xfrm>
        </p:grpSpPr>
        <p:sp>
          <p:nvSpPr>
            <p:cNvPr id="13" name="Freeform 13"/>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4" name="TextBox 14"/>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13046312" y="3696538"/>
            <a:ext cx="2932415" cy="2351362"/>
            <a:chOff x="0" y="0"/>
            <a:chExt cx="1075555" cy="862436"/>
          </a:xfrm>
        </p:grpSpPr>
        <p:sp>
          <p:nvSpPr>
            <p:cNvPr id="16" name="Freeform 16"/>
            <p:cNvSpPr/>
            <p:nvPr/>
          </p:nvSpPr>
          <p:spPr>
            <a:xfrm>
              <a:off x="0" y="0"/>
              <a:ext cx="1075555" cy="862436"/>
            </a:xfrm>
            <a:custGeom>
              <a:avLst/>
              <a:gdLst/>
              <a:ahLst/>
              <a:cxnLst/>
              <a:rect l="l" t="t" r="r" b="b"/>
              <a:pathLst>
                <a:path w="1075555" h="862436">
                  <a:moveTo>
                    <a:pt x="81844" y="0"/>
                  </a:moveTo>
                  <a:lnTo>
                    <a:pt x="993712" y="0"/>
                  </a:lnTo>
                  <a:cubicBezTo>
                    <a:pt x="1015418" y="0"/>
                    <a:pt x="1036235" y="8623"/>
                    <a:pt x="1051584" y="23971"/>
                  </a:cubicBezTo>
                  <a:cubicBezTo>
                    <a:pt x="1066932" y="39320"/>
                    <a:pt x="1075555" y="60137"/>
                    <a:pt x="1075555" y="81844"/>
                  </a:cubicBezTo>
                  <a:lnTo>
                    <a:pt x="1075555" y="780592"/>
                  </a:lnTo>
                  <a:cubicBezTo>
                    <a:pt x="1075555" y="825793"/>
                    <a:pt x="1038913" y="862436"/>
                    <a:pt x="993712" y="862436"/>
                  </a:cubicBezTo>
                  <a:lnTo>
                    <a:pt x="81844" y="862436"/>
                  </a:lnTo>
                  <a:cubicBezTo>
                    <a:pt x="60137" y="862436"/>
                    <a:pt x="39320" y="853813"/>
                    <a:pt x="23971" y="838465"/>
                  </a:cubicBezTo>
                  <a:cubicBezTo>
                    <a:pt x="8623" y="823116"/>
                    <a:pt x="0" y="802299"/>
                    <a:pt x="0" y="780592"/>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17" name="TextBox 17"/>
            <p:cNvSpPr txBox="1"/>
            <p:nvPr/>
          </p:nvSpPr>
          <p:spPr>
            <a:xfrm>
              <a:off x="0" y="-19050"/>
              <a:ext cx="1075555" cy="881486"/>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3046312" y="6157334"/>
            <a:ext cx="2932415" cy="847111"/>
            <a:chOff x="0" y="0"/>
            <a:chExt cx="1075555" cy="310705"/>
          </a:xfrm>
        </p:grpSpPr>
        <p:sp>
          <p:nvSpPr>
            <p:cNvPr id="19" name="Freeform 19"/>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FFFFFF">
                <a:alpha val="98824"/>
              </a:srgbClr>
            </a:solidFill>
          </p:spPr>
        </p:sp>
        <p:sp>
          <p:nvSpPr>
            <p:cNvPr id="20" name="TextBox 20"/>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1" name="Freeform 21"/>
          <p:cNvSpPr/>
          <p:nvPr/>
        </p:nvSpPr>
        <p:spPr>
          <a:xfrm rot="-1885381">
            <a:off x="5381035" y="8059541"/>
            <a:ext cx="1776375" cy="501826"/>
          </a:xfrm>
          <a:custGeom>
            <a:avLst/>
            <a:gdLst/>
            <a:ahLst/>
            <a:cxnLst/>
            <a:rect l="l" t="t" r="r" b="b"/>
            <a:pathLst>
              <a:path w="1776375" h="501826">
                <a:moveTo>
                  <a:pt x="0" y="0"/>
                </a:moveTo>
                <a:lnTo>
                  <a:pt x="1776374" y="0"/>
                </a:lnTo>
                <a:lnTo>
                  <a:pt x="1776374" y="501826"/>
                </a:lnTo>
                <a:lnTo>
                  <a:pt x="0" y="5018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TextBox 22"/>
          <p:cNvSpPr txBox="1"/>
          <p:nvPr/>
        </p:nvSpPr>
        <p:spPr>
          <a:xfrm>
            <a:off x="1538888" y="1195362"/>
            <a:ext cx="9205312" cy="1538883"/>
          </a:xfrm>
          <a:prstGeom prst="rect">
            <a:avLst/>
          </a:prstGeom>
        </p:spPr>
        <p:txBody>
          <a:bodyPr wrap="square" lIns="0" tIns="0" rIns="0" bIns="0" rtlCol="0" anchor="t">
            <a:spAutoFit/>
          </a:bodyPr>
          <a:lstStyle/>
          <a:p>
            <a:pPr lvl="0">
              <a:spcBef>
                <a:spcPct val="0"/>
              </a:spcBef>
            </a:pPr>
            <a:r>
              <a:rPr lang="en-US" sz="5000" b="1" spc="924" dirty="0">
                <a:solidFill>
                  <a:srgbClr val="103E8B"/>
                </a:solidFill>
                <a:latin typeface="Oswald Bold"/>
                <a:ea typeface="Oswald Bold"/>
                <a:cs typeface="Oswald Bold"/>
                <a:sym typeface="Oswald Bold"/>
              </a:rPr>
              <a:t>Eligibility: General Rules of Eligibility</a:t>
            </a:r>
            <a:endParaRPr lang="en-US" sz="5000" b="1" spc="924" dirty="0">
              <a:solidFill>
                <a:srgbClr val="103E8B"/>
              </a:solidFill>
              <a:latin typeface="Oswald Bold"/>
              <a:ea typeface="Oswald Bold"/>
              <a:cs typeface="Oswald Bold"/>
              <a:sym typeface="Oswald Bold"/>
            </a:endParaRPr>
          </a:p>
        </p:txBody>
      </p:sp>
      <p:sp>
        <p:nvSpPr>
          <p:cNvPr id="24" name="TextBox 24"/>
          <p:cNvSpPr txBox="1"/>
          <p:nvPr/>
        </p:nvSpPr>
        <p:spPr>
          <a:xfrm>
            <a:off x="2404713" y="5073950"/>
            <a:ext cx="2534389" cy="1769715"/>
          </a:xfrm>
          <a:prstGeom prst="rect">
            <a:avLst/>
          </a:prstGeom>
        </p:spPr>
        <p:txBody>
          <a:bodyPr lIns="0" tIns="0" rIns="0" bIns="0" rtlCol="0" anchor="t">
            <a:spAutoFit/>
          </a:bodyPr>
          <a:lstStyle/>
          <a:p>
            <a:pPr algn="ctr">
              <a:lnSpc>
                <a:spcPts val="2338"/>
              </a:lnSpc>
            </a:pPr>
            <a:r>
              <a:rPr lang="en-US" sz="2500" dirty="0">
                <a:solidFill>
                  <a:srgbClr val="100F0D"/>
                </a:solidFill>
                <a:latin typeface="Montserrat Light"/>
                <a:ea typeface="Montserrat Light"/>
                <a:cs typeface="Montserrat Light"/>
                <a:sym typeface="Montserrat Light"/>
              </a:rPr>
              <a:t>compliant with the conditions and the objectives of approved projects </a:t>
            </a:r>
            <a:endParaRPr lang="en-US" sz="2500" dirty="0">
              <a:solidFill>
                <a:srgbClr val="100F0D"/>
              </a:solidFill>
              <a:latin typeface="Montserrat Light"/>
              <a:ea typeface="Montserrat Light"/>
              <a:cs typeface="Montserrat Light"/>
              <a:sym typeface="Montserrat Light"/>
            </a:endParaRPr>
          </a:p>
        </p:txBody>
      </p:sp>
      <p:sp>
        <p:nvSpPr>
          <p:cNvPr id="26" name="TextBox 26"/>
          <p:cNvSpPr txBox="1"/>
          <p:nvPr/>
        </p:nvSpPr>
        <p:spPr>
          <a:xfrm>
            <a:off x="5314537" y="6443034"/>
            <a:ext cx="4065257" cy="1179810"/>
          </a:xfrm>
          <a:prstGeom prst="rect">
            <a:avLst/>
          </a:prstGeom>
        </p:spPr>
        <p:txBody>
          <a:bodyPr wrap="square" lIns="0" tIns="0" rIns="0" bIns="0" rtlCol="0" anchor="t">
            <a:spAutoFit/>
          </a:bodyPr>
          <a:lstStyle/>
          <a:p>
            <a:pPr algn="ctr">
              <a:lnSpc>
                <a:spcPts val="2338"/>
              </a:lnSpc>
            </a:pPr>
            <a:r>
              <a:rPr lang="en-US" sz="2500" dirty="0">
                <a:solidFill>
                  <a:srgbClr val="100F0D"/>
                </a:solidFill>
                <a:latin typeface="Montserrat Light"/>
                <a:ea typeface="Montserrat Light"/>
                <a:cs typeface="Montserrat Light"/>
                <a:sym typeface="Montserrat Light"/>
              </a:rPr>
              <a:t>supported by invoices (or accounting documents of equivalent probative value), bank </a:t>
            </a:r>
            <a:r>
              <a:rPr lang="en-US" sz="2500" dirty="0" err="1">
                <a:solidFill>
                  <a:srgbClr val="100F0D"/>
                </a:solidFill>
                <a:latin typeface="Montserrat Light"/>
                <a:ea typeface="Montserrat Light"/>
                <a:cs typeface="Montserrat Light"/>
                <a:sym typeface="Montserrat Light"/>
              </a:rPr>
              <a:t>extraits</a:t>
            </a:r>
            <a:r>
              <a:rPr lang="en-US" sz="2500" dirty="0">
                <a:solidFill>
                  <a:srgbClr val="100F0D"/>
                </a:solidFill>
                <a:latin typeface="Montserrat Light"/>
                <a:ea typeface="Montserrat Light"/>
                <a:cs typeface="Montserrat Light"/>
                <a:sym typeface="Montserrat Light"/>
              </a:rPr>
              <a:t>, etc.</a:t>
            </a:r>
            <a:endParaRPr lang="en-US" sz="2500" dirty="0">
              <a:solidFill>
                <a:srgbClr val="100F0D"/>
              </a:solidFill>
              <a:latin typeface="Montserrat Light"/>
              <a:ea typeface="Montserrat Light"/>
              <a:cs typeface="Montserrat Light"/>
              <a:sym typeface="Montserrat Light"/>
            </a:endParaRPr>
          </a:p>
        </p:txBody>
      </p:sp>
      <p:sp>
        <p:nvSpPr>
          <p:cNvPr id="29" name="Freeform 29"/>
          <p:cNvSpPr/>
          <p:nvPr/>
        </p:nvSpPr>
        <p:spPr>
          <a:xfrm rot="-8970905" flipH="1">
            <a:off x="2261385" y="4112440"/>
            <a:ext cx="1776375" cy="501826"/>
          </a:xfrm>
          <a:custGeom>
            <a:avLst/>
            <a:gdLst/>
            <a:ahLst/>
            <a:cxnLst/>
            <a:rect l="l" t="t" r="r" b="b"/>
            <a:pathLst>
              <a:path w="1776375" h="501826">
                <a:moveTo>
                  <a:pt x="1776375" y="0"/>
                </a:moveTo>
                <a:lnTo>
                  <a:pt x="0" y="0"/>
                </a:lnTo>
                <a:lnTo>
                  <a:pt x="0" y="501826"/>
                </a:lnTo>
                <a:lnTo>
                  <a:pt x="1776375" y="501826"/>
                </a:lnTo>
                <a:lnTo>
                  <a:pt x="177637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0" name="TextBox 30"/>
          <p:cNvSpPr txBox="1"/>
          <p:nvPr/>
        </p:nvSpPr>
        <p:spPr>
          <a:xfrm>
            <a:off x="1538888" y="3077077"/>
            <a:ext cx="11186512" cy="397545"/>
          </a:xfrm>
          <a:prstGeom prst="rect">
            <a:avLst/>
          </a:prstGeom>
        </p:spPr>
        <p:txBody>
          <a:bodyPr wrap="square" lIns="0" tIns="0" rIns="0" bIns="0" rtlCol="0" anchor="t">
            <a:spAutoFit/>
          </a:bodyPr>
          <a:lstStyle/>
          <a:p>
            <a:pPr>
              <a:lnSpc>
                <a:spcPts val="3060"/>
              </a:lnSpc>
            </a:pPr>
            <a:r>
              <a:rPr lang="en-US" sz="2500" dirty="0">
                <a:solidFill>
                  <a:srgbClr val="100F0D"/>
                </a:solidFill>
                <a:latin typeface="Montserrat Light"/>
                <a:ea typeface="Montserrat Light"/>
                <a:cs typeface="Montserrat Light"/>
                <a:sym typeface="Montserrat Light"/>
              </a:rPr>
              <a:t>Expenditure have to be paid for and made </a:t>
            </a:r>
            <a:r>
              <a:rPr lang="en-US" sz="2500" dirty="0">
                <a:solidFill>
                  <a:srgbClr val="100F0D"/>
                </a:solidFill>
                <a:latin typeface="Montserrat Light"/>
                <a:ea typeface="Montserrat Light"/>
                <a:cs typeface="Montserrat Light"/>
                <a:sym typeface="Montserrat Light"/>
              </a:rPr>
              <a:t>by beneficiaries and to </a:t>
            </a:r>
            <a:r>
              <a:rPr lang="en-US" sz="2500" dirty="0" smtClean="0">
                <a:solidFill>
                  <a:srgbClr val="100F0D"/>
                </a:solidFill>
                <a:latin typeface="Montserrat Light"/>
                <a:ea typeface="Montserrat Light"/>
                <a:cs typeface="Montserrat Light"/>
                <a:sym typeface="Montserrat Light"/>
              </a:rPr>
              <a:t>be:</a:t>
            </a:r>
            <a:endParaRPr lang="en-US" sz="2500" dirty="0">
              <a:solidFill>
                <a:srgbClr val="100F0D"/>
              </a:solidFill>
              <a:latin typeface="Montserrat Light"/>
              <a:ea typeface="Montserrat Light"/>
              <a:cs typeface="Montserrat Light"/>
              <a:sym typeface="Montserrat Light"/>
            </a:endParaRPr>
          </a:p>
        </p:txBody>
      </p:sp>
      <p:sp>
        <p:nvSpPr>
          <p:cNvPr id="31" name="Freeform 31"/>
          <p:cNvSpPr/>
          <p:nvPr/>
        </p:nvSpPr>
        <p:spPr>
          <a:xfrm rot="887923">
            <a:off x="-4591573" y="7185609"/>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3935053" y="8666142"/>
            <a:ext cx="3675664" cy="1107294"/>
          </a:xfrm>
          <a:custGeom>
            <a:avLst/>
            <a:gdLst/>
            <a:ahLst/>
            <a:cxnLst/>
            <a:rect l="l" t="t" r="r" b="b"/>
            <a:pathLst>
              <a:path w="3675664" h="1107294">
                <a:moveTo>
                  <a:pt x="0" y="0"/>
                </a:moveTo>
                <a:lnTo>
                  <a:pt x="3675664" y="0"/>
                </a:lnTo>
                <a:lnTo>
                  <a:pt x="3675664" y="1107293"/>
                </a:lnTo>
                <a:lnTo>
                  <a:pt x="0" y="1107293"/>
                </a:lnTo>
                <a:lnTo>
                  <a:pt x="0" y="0"/>
                </a:lnTo>
                <a:close/>
              </a:path>
            </a:pathLst>
          </a:custGeom>
          <a:blipFill>
            <a:blip r:embed="rId6"/>
            <a:stretch>
              <a:fillRect/>
            </a:stretch>
          </a:blipFill>
        </p:spPr>
      </p:sp>
      <p:sp>
        <p:nvSpPr>
          <p:cNvPr id="33" name="TextBox 26"/>
          <p:cNvSpPr txBox="1"/>
          <p:nvPr/>
        </p:nvSpPr>
        <p:spPr>
          <a:xfrm>
            <a:off x="9677400" y="5391389"/>
            <a:ext cx="4065257" cy="884858"/>
          </a:xfrm>
          <a:prstGeom prst="rect">
            <a:avLst/>
          </a:prstGeom>
        </p:spPr>
        <p:txBody>
          <a:bodyPr wrap="square" lIns="0" tIns="0" rIns="0" bIns="0" rtlCol="0" anchor="t">
            <a:spAutoFit/>
          </a:bodyPr>
          <a:lstStyle/>
          <a:p>
            <a:pPr algn="ctr">
              <a:lnSpc>
                <a:spcPts val="2338"/>
              </a:lnSpc>
            </a:pPr>
            <a:r>
              <a:rPr lang="en-US" sz="2500" dirty="0" smtClean="0">
                <a:solidFill>
                  <a:srgbClr val="100F0D"/>
                </a:solidFill>
                <a:latin typeface="Montserrat Light"/>
                <a:ea typeface="Montserrat Light"/>
                <a:cs typeface="Montserrat Light"/>
                <a:sym typeface="Montserrat Light"/>
              </a:rPr>
              <a:t>Recorded in the accounting system of the beneficiary</a:t>
            </a:r>
            <a:endParaRPr lang="en-US" sz="2500" dirty="0">
              <a:solidFill>
                <a:srgbClr val="100F0D"/>
              </a:solidFill>
              <a:latin typeface="Montserrat Light"/>
              <a:ea typeface="Montserrat Light"/>
              <a:cs typeface="Montserrat Light"/>
              <a:sym typeface="Montserrat Ligh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3517" y="4104182"/>
            <a:ext cx="1792287" cy="121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26"/>
          <p:cNvSpPr txBox="1"/>
          <p:nvPr/>
        </p:nvSpPr>
        <p:spPr>
          <a:xfrm>
            <a:off x="13258800" y="6276247"/>
            <a:ext cx="4065257" cy="2064668"/>
          </a:xfrm>
          <a:prstGeom prst="rect">
            <a:avLst/>
          </a:prstGeom>
        </p:spPr>
        <p:txBody>
          <a:bodyPr wrap="square" lIns="0" tIns="0" rIns="0" bIns="0" rtlCol="0" anchor="t">
            <a:spAutoFit/>
          </a:bodyPr>
          <a:lstStyle/>
          <a:p>
            <a:pPr algn="ctr">
              <a:lnSpc>
                <a:spcPts val="2338"/>
              </a:lnSpc>
            </a:pPr>
            <a:r>
              <a:rPr lang="en-US" sz="2500" dirty="0" smtClean="0">
                <a:solidFill>
                  <a:srgbClr val="100F0D"/>
                </a:solidFill>
                <a:latin typeface="Montserrat Light"/>
                <a:ea typeface="Montserrat Light"/>
                <a:cs typeface="Montserrat Light"/>
                <a:sym typeface="Montserrat Light"/>
              </a:rPr>
              <a:t>Justified </a:t>
            </a:r>
            <a:r>
              <a:rPr lang="en-US" sz="2500" dirty="0">
                <a:solidFill>
                  <a:srgbClr val="100F0D"/>
                </a:solidFill>
                <a:latin typeface="Montserrat Light"/>
                <a:ea typeface="Montserrat Light"/>
                <a:cs typeface="Montserrat Light"/>
                <a:sym typeface="Montserrat Light"/>
              </a:rPr>
              <a:t>in the reporting documents detailing the connection between the expenditure incurred and the related project activities/output/deliverables</a:t>
            </a:r>
            <a:endParaRPr lang="en-US" sz="2500" dirty="0">
              <a:solidFill>
                <a:srgbClr val="100F0D"/>
              </a:solidFill>
              <a:latin typeface="Montserrat Light"/>
              <a:ea typeface="Montserrat Light"/>
              <a:cs typeface="Montserrat Light"/>
              <a:sym typeface="Montserrat Light"/>
            </a:endParaRPr>
          </a:p>
        </p:txBody>
      </p:sp>
      <p:sp>
        <p:nvSpPr>
          <p:cNvPr id="38" name="Freeform 21"/>
          <p:cNvSpPr/>
          <p:nvPr/>
        </p:nvSpPr>
        <p:spPr>
          <a:xfrm rot="-1885381">
            <a:off x="11334947" y="7904313"/>
            <a:ext cx="2041030" cy="501826"/>
          </a:xfrm>
          <a:custGeom>
            <a:avLst/>
            <a:gdLst/>
            <a:ahLst/>
            <a:cxnLst/>
            <a:rect l="l" t="t" r="r" b="b"/>
            <a:pathLst>
              <a:path w="1776375" h="501826">
                <a:moveTo>
                  <a:pt x="0" y="0"/>
                </a:moveTo>
                <a:lnTo>
                  <a:pt x="1776374" y="0"/>
                </a:lnTo>
                <a:lnTo>
                  <a:pt x="1776374" y="501826"/>
                </a:lnTo>
                <a:lnTo>
                  <a:pt x="0" y="5018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2977318" y="3808011"/>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4"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1925795"/>
            <a:ext cx="15108918" cy="1785104"/>
          </a:xfrm>
          <a:prstGeom prst="rect">
            <a:avLst/>
          </a:prstGeom>
        </p:spPr>
        <p:txBody>
          <a:bodyPr wrap="square">
            <a:spAutoFit/>
          </a:bodyPr>
          <a:lstStyle/>
          <a:p>
            <a:pPr algn="ctr"/>
            <a:r>
              <a:rPr lang="en-US" sz="5500" b="1" spc="880" dirty="0" smtClean="0">
                <a:solidFill>
                  <a:srgbClr val="103F91"/>
                </a:solidFill>
                <a:latin typeface="Oswald Bold"/>
                <a:ea typeface="Oswald Bold"/>
                <a:cs typeface="Oswald Bold"/>
                <a:sym typeface="Oswald Bold"/>
              </a:rPr>
              <a:t>Eligibility</a:t>
            </a:r>
          </a:p>
          <a:p>
            <a:pPr algn="ctr"/>
            <a:r>
              <a:rPr lang="en-US" sz="5500" b="1" spc="880" dirty="0" smtClean="0">
                <a:solidFill>
                  <a:srgbClr val="103F91"/>
                </a:solidFill>
                <a:latin typeface="Oswald Bold"/>
                <a:ea typeface="Oswald Bold"/>
                <a:cs typeface="Oswald Bold"/>
                <a:sym typeface="Oswald Bold"/>
              </a:rPr>
              <a:t>General rules </a:t>
            </a:r>
            <a:endParaRPr lang="en-US" sz="6000" b="1" spc="880" dirty="0">
              <a:solidFill>
                <a:srgbClr val="103F91"/>
              </a:solidFill>
              <a:latin typeface="Oswald Bold"/>
              <a:ea typeface="Oswald Bold"/>
              <a:cs typeface="Oswald Bold"/>
              <a:sym typeface="Oswald Bold"/>
            </a:endParaRPr>
          </a:p>
        </p:txBody>
      </p:sp>
      <p:sp>
        <p:nvSpPr>
          <p:cNvPr id="11" name="Rettangolo 10"/>
          <p:cNvSpPr/>
          <p:nvPr/>
        </p:nvSpPr>
        <p:spPr>
          <a:xfrm>
            <a:off x="2190716" y="4771858"/>
            <a:ext cx="13963684" cy="413383"/>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Period of Eligibility =&gt; between 1 January 2021 and 31 December 2029</a:t>
            </a:r>
            <a:endParaRPr lang="en-US" sz="2200" spc="180" dirty="0">
              <a:solidFill>
                <a:srgbClr val="231F20"/>
              </a:solidFill>
              <a:latin typeface="DM Sans"/>
              <a:ea typeface="DM Sans"/>
              <a:cs typeface="DM Sans"/>
              <a:sym typeface="DM Sans"/>
            </a:endParaRPr>
          </a:p>
        </p:txBody>
      </p:sp>
      <p:sp>
        <p:nvSpPr>
          <p:cNvPr id="30" name="Rettangolo 29"/>
          <p:cNvSpPr/>
          <p:nvPr/>
        </p:nvSpPr>
        <p:spPr>
          <a:xfrm>
            <a:off x="2208859" y="5664200"/>
            <a:ext cx="12878741" cy="1054135"/>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Implementation Area of an Operation =&gt; within the area covered by the </a:t>
            </a:r>
            <a:r>
              <a:rPr lang="en-US" sz="2200" spc="180" dirty="0" err="1">
                <a:solidFill>
                  <a:srgbClr val="231F20"/>
                </a:solidFill>
                <a:latin typeface="DM Sans"/>
                <a:ea typeface="DM Sans"/>
                <a:cs typeface="DM Sans"/>
                <a:sym typeface="DM Sans"/>
              </a:rPr>
              <a:t>Programme</a:t>
            </a:r>
            <a:r>
              <a:rPr lang="en-US" sz="2200" spc="180" dirty="0">
                <a:solidFill>
                  <a:srgbClr val="231F20"/>
                </a:solidFill>
                <a:latin typeface="DM Sans"/>
                <a:ea typeface="DM Sans"/>
                <a:cs typeface="DM Sans"/>
                <a:sym typeface="DM Sans"/>
              </a:rPr>
              <a:t> except duly justified activities approved by the MA, which shall be included in a separate WP6</a:t>
            </a: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379993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2977318" y="3808011"/>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4"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1925795"/>
            <a:ext cx="15108918" cy="1785104"/>
          </a:xfrm>
          <a:prstGeom prst="rect">
            <a:avLst/>
          </a:prstGeom>
        </p:spPr>
        <p:txBody>
          <a:bodyPr wrap="square">
            <a:spAutoFit/>
          </a:bodyPr>
          <a:lstStyle/>
          <a:p>
            <a:pPr algn="ctr"/>
            <a:r>
              <a:rPr lang="en-US" sz="5500" b="1" spc="880" dirty="0" smtClean="0">
                <a:solidFill>
                  <a:srgbClr val="103F91"/>
                </a:solidFill>
                <a:latin typeface="Oswald Bold"/>
                <a:ea typeface="Oswald Bold"/>
                <a:cs typeface="Oswald Bold"/>
                <a:sym typeface="Oswald Bold"/>
              </a:rPr>
              <a:t>Eligibility</a:t>
            </a:r>
          </a:p>
          <a:p>
            <a:pPr algn="ctr"/>
            <a:r>
              <a:rPr lang="en-US" sz="5500" b="1" spc="880" dirty="0" smtClean="0">
                <a:solidFill>
                  <a:srgbClr val="103F91"/>
                </a:solidFill>
                <a:latin typeface="Oswald Bold"/>
                <a:ea typeface="Oswald Bold"/>
                <a:cs typeface="Oswald Bold"/>
                <a:sym typeface="Oswald Bold"/>
              </a:rPr>
              <a:t>Type of costs</a:t>
            </a:r>
            <a:endParaRPr lang="en-US" sz="6000" b="1" spc="880" dirty="0">
              <a:solidFill>
                <a:srgbClr val="103F91"/>
              </a:solidFill>
              <a:latin typeface="Oswald Bold"/>
              <a:ea typeface="Oswald Bold"/>
              <a:cs typeface="Oswald Bold"/>
              <a:sym typeface="Oswald Bold"/>
            </a:endParaRPr>
          </a:p>
        </p:txBody>
      </p:sp>
      <p:sp>
        <p:nvSpPr>
          <p:cNvPr id="11" name="Rettangolo 10"/>
          <p:cNvSpPr/>
          <p:nvPr/>
        </p:nvSpPr>
        <p:spPr>
          <a:xfrm>
            <a:off x="2162158" y="4274823"/>
            <a:ext cx="13963684" cy="1375185"/>
          </a:xfrm>
          <a:prstGeom prst="rect">
            <a:avLst/>
          </a:prstGeom>
        </p:spPr>
        <p:txBody>
          <a:bodyPr wrap="square">
            <a:spAutoFit/>
          </a:bodyPr>
          <a:lstStyle/>
          <a:p>
            <a:pPr algn="just">
              <a:lnSpc>
                <a:spcPts val="2545"/>
              </a:lnSpc>
            </a:pPr>
            <a:r>
              <a:rPr lang="en-US" sz="2200" b="1" spc="180" dirty="0" smtClean="0">
                <a:solidFill>
                  <a:srgbClr val="231F20"/>
                </a:solidFill>
                <a:latin typeface="DM Sans"/>
                <a:ea typeface="DM Sans"/>
                <a:cs typeface="DM Sans"/>
                <a:sym typeface="DM Sans"/>
              </a:rPr>
              <a:t>1. Real </a:t>
            </a:r>
            <a:r>
              <a:rPr lang="en-US" sz="2200" b="1" spc="180" dirty="0">
                <a:solidFill>
                  <a:srgbClr val="231F20"/>
                </a:solidFill>
                <a:latin typeface="DM Sans"/>
                <a:ea typeface="DM Sans"/>
                <a:cs typeface="DM Sans"/>
                <a:sym typeface="DM Sans"/>
              </a:rPr>
              <a:t>costs</a:t>
            </a:r>
          </a:p>
          <a:p>
            <a:pPr algn="just">
              <a:lnSpc>
                <a:spcPts val="2545"/>
              </a:lnSpc>
            </a:pPr>
            <a:r>
              <a:rPr lang="en-US" sz="2200" spc="180" dirty="0">
                <a:solidFill>
                  <a:srgbClr val="231F20"/>
                </a:solidFill>
                <a:latin typeface="DM Sans"/>
                <a:ea typeface="DM Sans"/>
                <a:cs typeface="DM Sans"/>
                <a:sym typeface="DM Sans"/>
              </a:rPr>
              <a:t>The project beneficiaries commit and pay the expenditures. The incurred expenditure is backed by invoices or any other equivalent accounting documents. The registration in the accounting system is based on the delivery of works, services or supplies</a:t>
            </a:r>
            <a:endParaRPr lang="en-US" sz="2200" spc="180" dirty="0">
              <a:solidFill>
                <a:srgbClr val="231F20"/>
              </a:solidFill>
              <a:latin typeface="DM Sans"/>
              <a:ea typeface="DM Sans"/>
              <a:cs typeface="DM Sans"/>
              <a:sym typeface="DM Sans"/>
            </a:endParaRPr>
          </a:p>
        </p:txBody>
      </p:sp>
      <p:sp>
        <p:nvSpPr>
          <p:cNvPr id="30" name="Rettangolo 29"/>
          <p:cNvSpPr/>
          <p:nvPr/>
        </p:nvSpPr>
        <p:spPr>
          <a:xfrm>
            <a:off x="2162160" y="6057900"/>
            <a:ext cx="10868040" cy="2336537"/>
          </a:xfrm>
          <a:prstGeom prst="rect">
            <a:avLst/>
          </a:prstGeom>
        </p:spPr>
        <p:txBody>
          <a:bodyPr wrap="square">
            <a:spAutoFit/>
          </a:bodyPr>
          <a:lstStyle/>
          <a:p>
            <a:pPr algn="just">
              <a:lnSpc>
                <a:spcPts val="2545"/>
              </a:lnSpc>
            </a:pPr>
            <a:r>
              <a:rPr lang="en-US" sz="2200" b="1" spc="180" dirty="0" smtClean="0">
                <a:solidFill>
                  <a:srgbClr val="231F20"/>
                </a:solidFill>
                <a:latin typeface="DM Sans"/>
                <a:ea typeface="DM Sans"/>
                <a:cs typeface="DM Sans"/>
                <a:sym typeface="DM Sans"/>
              </a:rPr>
              <a:t>2. Simplified </a:t>
            </a:r>
            <a:r>
              <a:rPr lang="en-US" sz="2200" b="1" spc="180" dirty="0">
                <a:solidFill>
                  <a:srgbClr val="231F20"/>
                </a:solidFill>
                <a:latin typeface="DM Sans"/>
                <a:ea typeface="DM Sans"/>
                <a:cs typeface="DM Sans"/>
                <a:sym typeface="DM Sans"/>
              </a:rPr>
              <a:t>cost options (SCOs)</a:t>
            </a:r>
          </a:p>
          <a:p>
            <a:pPr algn="just">
              <a:lnSpc>
                <a:spcPts val="2545"/>
              </a:lnSpc>
            </a:pPr>
            <a:r>
              <a:rPr lang="en-US" sz="2200" spc="180" dirty="0">
                <a:solidFill>
                  <a:srgbClr val="231F20"/>
                </a:solidFill>
                <a:latin typeface="DM Sans"/>
                <a:ea typeface="DM Sans"/>
                <a:cs typeface="DM Sans"/>
                <a:sym typeface="DM Sans"/>
              </a:rPr>
              <a:t>Under the </a:t>
            </a:r>
            <a:r>
              <a:rPr lang="en-US" sz="2200" spc="180" dirty="0" err="1">
                <a:solidFill>
                  <a:srgbClr val="231F20"/>
                </a:solidFill>
                <a:latin typeface="DM Sans"/>
                <a:ea typeface="DM Sans"/>
                <a:cs typeface="DM Sans"/>
                <a:sym typeface="DM Sans"/>
              </a:rPr>
              <a:t>Programme</a:t>
            </a:r>
            <a:r>
              <a:rPr lang="en-US" sz="2200" spc="180" dirty="0">
                <a:solidFill>
                  <a:srgbClr val="231F20"/>
                </a:solidFill>
                <a:latin typeface="DM Sans"/>
                <a:ea typeface="DM Sans"/>
                <a:cs typeface="DM Sans"/>
                <a:sym typeface="DM Sans"/>
              </a:rPr>
              <a:t> the following SCOs are available according to Article 54 of the Regulation (EU) 2021/1060:</a:t>
            </a:r>
          </a:p>
          <a:p>
            <a:pPr marL="342900" indent="-342900" algn="just">
              <a:lnSpc>
                <a:spcPts val="2545"/>
              </a:lnSpc>
              <a:buFont typeface="Arial" pitchFamily="34" charset="0"/>
              <a:buChar char="•"/>
            </a:pPr>
            <a:r>
              <a:rPr lang="en-US" sz="2200" spc="180" dirty="0" smtClean="0">
                <a:solidFill>
                  <a:srgbClr val="231F20"/>
                </a:solidFill>
                <a:latin typeface="DM Sans"/>
                <a:ea typeface="DM Sans"/>
                <a:cs typeface="DM Sans"/>
                <a:sym typeface="DM Sans"/>
              </a:rPr>
              <a:t>flat </a:t>
            </a:r>
            <a:r>
              <a:rPr lang="en-US" sz="2200" spc="180" dirty="0">
                <a:solidFill>
                  <a:srgbClr val="231F20"/>
                </a:solidFill>
                <a:latin typeface="DM Sans"/>
                <a:ea typeface="DM Sans"/>
                <a:cs typeface="DM Sans"/>
                <a:sym typeface="DM Sans"/>
              </a:rPr>
              <a:t>rate for the calculation of staff costs</a:t>
            </a:r>
          </a:p>
          <a:p>
            <a:pPr marL="342900" indent="-342900" algn="just">
              <a:lnSpc>
                <a:spcPts val="2545"/>
              </a:lnSpc>
              <a:buFont typeface="Arial" pitchFamily="34" charset="0"/>
              <a:buChar char="•"/>
            </a:pPr>
            <a:r>
              <a:rPr lang="en-US" sz="2200" spc="180" dirty="0" smtClean="0">
                <a:solidFill>
                  <a:srgbClr val="231F20"/>
                </a:solidFill>
                <a:latin typeface="DM Sans"/>
                <a:ea typeface="DM Sans"/>
                <a:cs typeface="DM Sans"/>
                <a:sym typeface="DM Sans"/>
              </a:rPr>
              <a:t>flat </a:t>
            </a:r>
            <a:r>
              <a:rPr lang="en-US" sz="2200" spc="180" dirty="0">
                <a:solidFill>
                  <a:srgbClr val="231F20"/>
                </a:solidFill>
                <a:latin typeface="DM Sans"/>
                <a:ea typeface="DM Sans"/>
                <a:cs typeface="DM Sans"/>
                <a:sym typeface="DM Sans"/>
              </a:rPr>
              <a:t>rate for the calculation of office and administrative expenditure</a:t>
            </a:r>
          </a:p>
          <a:p>
            <a:pPr marL="342900" indent="-342900" algn="just">
              <a:lnSpc>
                <a:spcPts val="2545"/>
              </a:lnSpc>
              <a:buFont typeface="Arial" pitchFamily="34" charset="0"/>
              <a:buChar char="•"/>
            </a:pPr>
            <a:r>
              <a:rPr lang="en-US" sz="2200" spc="180" dirty="0" smtClean="0">
                <a:solidFill>
                  <a:srgbClr val="231F20"/>
                </a:solidFill>
                <a:latin typeface="DM Sans"/>
                <a:ea typeface="DM Sans"/>
                <a:cs typeface="DM Sans"/>
                <a:sym typeface="DM Sans"/>
              </a:rPr>
              <a:t>flat </a:t>
            </a:r>
            <a:r>
              <a:rPr lang="en-US" sz="2200" spc="180" dirty="0">
                <a:solidFill>
                  <a:srgbClr val="231F20"/>
                </a:solidFill>
                <a:latin typeface="DM Sans"/>
                <a:ea typeface="DM Sans"/>
                <a:cs typeface="DM Sans"/>
                <a:sym typeface="DM Sans"/>
              </a:rPr>
              <a:t>rate for the calculation of travel and accommodation expenditure</a:t>
            </a: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3532588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589541" y="5472067"/>
            <a:ext cx="15108918" cy="0"/>
          </a:xfrm>
          <a:prstGeom prst="line">
            <a:avLst/>
          </a:prstGeom>
          <a:ln w="38100" cap="flat">
            <a:solidFill>
              <a:srgbClr val="000000"/>
            </a:solidFill>
            <a:prstDash val="solid"/>
            <a:headEnd type="none" w="sm" len="sm"/>
            <a:tailEnd type="none" w="sm" len="sm"/>
          </a:ln>
        </p:spPr>
      </p:sp>
      <p:grpSp>
        <p:nvGrpSpPr>
          <p:cNvPr id="5" name="Group 5"/>
          <p:cNvGrpSpPr/>
          <p:nvPr/>
        </p:nvGrpSpPr>
        <p:grpSpPr>
          <a:xfrm>
            <a:off x="5236197" y="5232293"/>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0" name="TextBox 10"/>
          <p:cNvSpPr txBox="1"/>
          <p:nvPr/>
        </p:nvSpPr>
        <p:spPr>
          <a:xfrm>
            <a:off x="6485275" y="5872591"/>
            <a:ext cx="3467055" cy="1526508"/>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Travel and </a:t>
            </a:r>
            <a:r>
              <a:rPr lang="en-US" sz="2200" b="1" spc="289" dirty="0" err="1" smtClean="0">
                <a:solidFill>
                  <a:srgbClr val="231F20"/>
                </a:solidFill>
                <a:latin typeface="DM Sans Bold"/>
                <a:ea typeface="DM Sans Bold"/>
                <a:cs typeface="DM Sans Bold"/>
                <a:sym typeface="DM Sans Bold"/>
              </a:rPr>
              <a:t>accomodation</a:t>
            </a:r>
            <a:r>
              <a:rPr lang="en-US" sz="2200" b="1" spc="289" dirty="0" smtClean="0">
                <a:solidFill>
                  <a:srgbClr val="231F20"/>
                </a:solidFill>
                <a:latin typeface="DM Sans Bold"/>
                <a:ea typeface="DM Sans Bold"/>
                <a:cs typeface="DM Sans Bold"/>
                <a:sym typeface="DM Sans Bold"/>
              </a:rPr>
              <a:t> </a:t>
            </a:r>
          </a:p>
          <a:p>
            <a:pPr algn="ctr">
              <a:lnSpc>
                <a:spcPts val="4073"/>
              </a:lnSpc>
            </a:pPr>
            <a:r>
              <a:rPr lang="en-US" sz="2200" b="1" spc="289" dirty="0" smtClean="0">
                <a:solidFill>
                  <a:srgbClr val="231F20"/>
                </a:solidFill>
                <a:latin typeface="DM Sans Bold"/>
                <a:ea typeface="DM Sans Bold"/>
                <a:cs typeface="DM Sans Bold"/>
                <a:sym typeface="DM Sans Bold"/>
              </a:rPr>
              <a:t>costs</a:t>
            </a:r>
            <a:endParaRPr lang="en-US" sz="2200" b="1" spc="289" dirty="0">
              <a:solidFill>
                <a:srgbClr val="231F20"/>
              </a:solidFill>
              <a:latin typeface="DM Sans Bold"/>
              <a:ea typeface="DM Sans Bold"/>
              <a:cs typeface="DM Sans Bold"/>
              <a:sym typeface="DM Sans Bold"/>
            </a:endParaRPr>
          </a:p>
        </p:txBody>
      </p:sp>
      <p:grpSp>
        <p:nvGrpSpPr>
          <p:cNvPr id="12" name="Group 12"/>
          <p:cNvGrpSpPr/>
          <p:nvPr/>
        </p:nvGrpSpPr>
        <p:grpSpPr>
          <a:xfrm>
            <a:off x="8044509" y="5209436"/>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grpSp>
        <p:nvGrpSpPr>
          <p:cNvPr id="17" name="Group 17"/>
          <p:cNvGrpSpPr/>
          <p:nvPr/>
        </p:nvGrpSpPr>
        <p:grpSpPr>
          <a:xfrm>
            <a:off x="10521293" y="5162459"/>
            <a:ext cx="501082" cy="50108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9"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27" name="TextBox 27"/>
          <p:cNvSpPr txBox="1"/>
          <p:nvPr/>
        </p:nvSpPr>
        <p:spPr>
          <a:xfrm>
            <a:off x="4131821" y="5887537"/>
            <a:ext cx="2709833" cy="1577355"/>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Office and </a:t>
            </a:r>
          </a:p>
          <a:p>
            <a:pPr algn="ctr">
              <a:lnSpc>
                <a:spcPts val="4073"/>
              </a:lnSpc>
            </a:pPr>
            <a:r>
              <a:rPr lang="en-US" sz="2200" b="1" spc="289" dirty="0">
                <a:solidFill>
                  <a:srgbClr val="231F20"/>
                </a:solidFill>
                <a:latin typeface="DM Sans Bold"/>
                <a:ea typeface="DM Sans Bold"/>
                <a:cs typeface="DM Sans Bold"/>
                <a:sym typeface="DM Sans Bold"/>
              </a:rPr>
              <a:t>a</a:t>
            </a:r>
            <a:r>
              <a:rPr lang="en-US" sz="2200" b="1" spc="289" dirty="0" smtClean="0">
                <a:solidFill>
                  <a:srgbClr val="231F20"/>
                </a:solidFill>
                <a:latin typeface="DM Sans Bold"/>
                <a:ea typeface="DM Sans Bold"/>
                <a:cs typeface="DM Sans Bold"/>
                <a:sym typeface="DM Sans Bold"/>
              </a:rPr>
              <a:t>dministrative costs</a:t>
            </a:r>
            <a:endParaRPr lang="en-US" sz="2200" b="1" spc="289" dirty="0">
              <a:solidFill>
                <a:srgbClr val="231F20"/>
              </a:solidFill>
              <a:latin typeface="DM Sans Bold"/>
              <a:ea typeface="DM Sans Bold"/>
              <a:cs typeface="DM Sans Bold"/>
              <a:sym typeface="DM Sans Bold"/>
            </a:endParaRPr>
          </a:p>
        </p:txBody>
      </p:sp>
      <p:sp>
        <p:nvSpPr>
          <p:cNvPr id="29" name="TextBox 29"/>
          <p:cNvSpPr txBox="1"/>
          <p:nvPr/>
        </p:nvSpPr>
        <p:spPr>
          <a:xfrm>
            <a:off x="9416917" y="5887105"/>
            <a:ext cx="2709833" cy="1526508"/>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External expertise and services costs</a:t>
            </a:r>
            <a:endParaRPr lang="en-US" sz="2200" b="1" spc="289" dirty="0">
              <a:solidFill>
                <a:srgbClr val="231F20"/>
              </a:solidFill>
              <a:latin typeface="DM Sans Bold"/>
              <a:ea typeface="DM Sans Bold"/>
              <a:cs typeface="DM Sans Bold"/>
              <a:sym typeface="DM Sans Bold"/>
            </a:endParaRP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4"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2859909"/>
            <a:ext cx="15108918" cy="938719"/>
          </a:xfrm>
          <a:prstGeom prst="rect">
            <a:avLst/>
          </a:prstGeom>
        </p:spPr>
        <p:txBody>
          <a:bodyPr wrap="square">
            <a:spAutoFit/>
          </a:bodyPr>
          <a:lstStyle/>
          <a:p>
            <a:pPr algn="ctr"/>
            <a:r>
              <a:rPr lang="en-US" sz="5500" b="1" spc="880" dirty="0">
                <a:solidFill>
                  <a:srgbClr val="103F91"/>
                </a:solidFill>
                <a:latin typeface="Oswald Bold"/>
                <a:ea typeface="Oswald Bold"/>
                <a:cs typeface="Oswald Bold"/>
                <a:sym typeface="Oswald Bold"/>
              </a:rPr>
              <a:t>Project expenditures/ budget lines</a:t>
            </a:r>
          </a:p>
        </p:txBody>
      </p:sp>
      <p:grpSp>
        <p:nvGrpSpPr>
          <p:cNvPr id="30" name="Group 5"/>
          <p:cNvGrpSpPr/>
          <p:nvPr/>
        </p:nvGrpSpPr>
        <p:grpSpPr>
          <a:xfrm>
            <a:off x="3003764" y="5221526"/>
            <a:ext cx="501082" cy="501082"/>
            <a:chOff x="0" y="0"/>
            <a:chExt cx="812800" cy="812800"/>
          </a:xfrm>
        </p:grpSpPr>
        <p:sp>
          <p:nvSpPr>
            <p:cNvPr id="31"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3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8" name="TextBox 10"/>
          <p:cNvSpPr txBox="1"/>
          <p:nvPr/>
        </p:nvSpPr>
        <p:spPr>
          <a:xfrm>
            <a:off x="1530471" y="5848825"/>
            <a:ext cx="3467055" cy="474938"/>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Staff costs</a:t>
            </a:r>
            <a:endParaRPr lang="en-US" sz="2200" b="1" spc="289" dirty="0">
              <a:solidFill>
                <a:srgbClr val="231F20"/>
              </a:solidFill>
              <a:latin typeface="DM Sans Bold"/>
              <a:ea typeface="DM Sans Bold"/>
              <a:cs typeface="DM Sans Bold"/>
              <a:sym typeface="DM Sans Bold"/>
            </a:endParaRPr>
          </a:p>
        </p:txBody>
      </p:sp>
      <p:grpSp>
        <p:nvGrpSpPr>
          <p:cNvPr id="39" name="Group 17"/>
          <p:cNvGrpSpPr/>
          <p:nvPr/>
        </p:nvGrpSpPr>
        <p:grpSpPr>
          <a:xfrm>
            <a:off x="12695057" y="5226905"/>
            <a:ext cx="501082" cy="501082"/>
            <a:chOff x="0" y="0"/>
            <a:chExt cx="812800" cy="812800"/>
          </a:xfrm>
        </p:grpSpPr>
        <p:sp>
          <p:nvSpPr>
            <p:cNvPr id="40"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41"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42" name="Group 17"/>
          <p:cNvGrpSpPr/>
          <p:nvPr/>
        </p:nvGrpSpPr>
        <p:grpSpPr>
          <a:xfrm>
            <a:off x="15276164" y="5244668"/>
            <a:ext cx="501082" cy="501082"/>
            <a:chOff x="0" y="0"/>
            <a:chExt cx="812800" cy="812800"/>
          </a:xfrm>
        </p:grpSpPr>
        <p:sp>
          <p:nvSpPr>
            <p:cNvPr id="43"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44"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5" name="TextBox 29"/>
          <p:cNvSpPr txBox="1"/>
          <p:nvPr/>
        </p:nvSpPr>
        <p:spPr>
          <a:xfrm>
            <a:off x="11590681" y="5887537"/>
            <a:ext cx="2709833" cy="1028230"/>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Equipment costs</a:t>
            </a:r>
            <a:endParaRPr lang="en-US" sz="2200" b="1" spc="289" dirty="0">
              <a:solidFill>
                <a:srgbClr val="231F20"/>
              </a:solidFill>
              <a:latin typeface="DM Sans Bold"/>
              <a:ea typeface="DM Sans Bold"/>
              <a:cs typeface="DM Sans Bold"/>
              <a:sym typeface="DM Sans Bold"/>
            </a:endParaRPr>
          </a:p>
        </p:txBody>
      </p:sp>
      <p:sp>
        <p:nvSpPr>
          <p:cNvPr id="46" name="TextBox 29"/>
          <p:cNvSpPr txBox="1"/>
          <p:nvPr/>
        </p:nvSpPr>
        <p:spPr>
          <a:xfrm>
            <a:off x="14171788" y="5848824"/>
            <a:ext cx="2709833" cy="1028230"/>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Infrastructure costs</a:t>
            </a:r>
            <a:endParaRPr lang="en-US" sz="2200" b="1" spc="289" dirty="0">
              <a:solidFill>
                <a:srgbClr val="231F20"/>
              </a:solidFill>
              <a:latin typeface="DM Sans Bold"/>
              <a:ea typeface="DM Sans Bold"/>
              <a:cs typeface="DM Sans Bold"/>
              <a:sym typeface="DM Sans Bold"/>
            </a:endParaRPr>
          </a:p>
        </p:txBody>
      </p:sp>
    </p:spTree>
    <p:extLst>
      <p:ext uri="{BB962C8B-B14F-4D97-AF65-F5344CB8AC3E}">
        <p14:creationId xmlns:p14="http://schemas.microsoft.com/office/powerpoint/2010/main" val="1875264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222546" y="3955059"/>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2349108"/>
            <a:ext cx="15108918" cy="1169551"/>
          </a:xfrm>
          <a:prstGeom prst="rect">
            <a:avLst/>
          </a:prstGeom>
        </p:spPr>
        <p:txBody>
          <a:bodyPr wrap="square">
            <a:spAutoFit/>
          </a:bodyPr>
          <a:lstStyle/>
          <a:p>
            <a:pPr algn="ctr"/>
            <a:r>
              <a:rPr lang="en-US" sz="7000" b="1" spc="880" dirty="0" smtClean="0">
                <a:solidFill>
                  <a:srgbClr val="103F91"/>
                </a:solidFill>
                <a:latin typeface="Oswald Bold"/>
                <a:ea typeface="Oswald Bold"/>
                <a:cs typeface="Oswald Bold"/>
                <a:sym typeface="Oswald Bold"/>
              </a:rPr>
              <a:t>Staff costs</a:t>
            </a:r>
            <a:endParaRPr lang="en-US" sz="7000" b="1" spc="880" dirty="0">
              <a:solidFill>
                <a:srgbClr val="103F91"/>
              </a:solidFill>
              <a:latin typeface="Oswald Bold"/>
              <a:ea typeface="Oswald Bold"/>
              <a:cs typeface="Oswald Bold"/>
              <a:sym typeface="Oswald Bold"/>
            </a:endParaRPr>
          </a:p>
        </p:txBody>
      </p:sp>
      <p:sp>
        <p:nvSpPr>
          <p:cNvPr id="11" name="Rettangolo 10"/>
          <p:cNvSpPr/>
          <p:nvPr/>
        </p:nvSpPr>
        <p:spPr>
          <a:xfrm>
            <a:off x="2162158" y="4274823"/>
            <a:ext cx="13963684" cy="1695785"/>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Staff costs shall consist of gross employment costs of staff employed by the </a:t>
            </a:r>
            <a:r>
              <a:rPr lang="en-US" sz="2200" spc="180" dirty="0" err="1">
                <a:solidFill>
                  <a:srgbClr val="231F20"/>
                </a:solidFill>
                <a:latin typeface="DM Sans"/>
                <a:ea typeface="DM Sans"/>
                <a:cs typeface="DM Sans"/>
                <a:sym typeface="DM Sans"/>
              </a:rPr>
              <a:t>Interreg</a:t>
            </a:r>
            <a:r>
              <a:rPr lang="en-US" sz="2200" spc="180" dirty="0">
                <a:solidFill>
                  <a:srgbClr val="231F20"/>
                </a:solidFill>
                <a:latin typeface="DM Sans"/>
                <a:ea typeface="DM Sans"/>
                <a:cs typeface="DM Sans"/>
                <a:sym typeface="DM Sans"/>
              </a:rPr>
              <a:t> beneficiary in one of the following ways: </a:t>
            </a:r>
          </a:p>
          <a:p>
            <a:pPr marL="342900" indent="-342900" algn="just">
              <a:lnSpc>
                <a:spcPts val="2545"/>
              </a:lnSpc>
              <a:buFont typeface="Arial" pitchFamily="34" charset="0"/>
              <a:buChar char="•"/>
            </a:pPr>
            <a:r>
              <a:rPr lang="en-US" sz="2200" spc="180" dirty="0">
                <a:solidFill>
                  <a:srgbClr val="231F20"/>
                </a:solidFill>
                <a:latin typeface="DM Sans"/>
                <a:ea typeface="DM Sans"/>
                <a:cs typeface="DM Sans"/>
                <a:sym typeface="DM Sans"/>
              </a:rPr>
              <a:t>full time,</a:t>
            </a:r>
          </a:p>
          <a:p>
            <a:pPr marL="342900" indent="-342900" algn="just">
              <a:lnSpc>
                <a:spcPts val="2545"/>
              </a:lnSpc>
              <a:buFont typeface="Arial" pitchFamily="34" charset="0"/>
              <a:buChar char="•"/>
            </a:pPr>
            <a:r>
              <a:rPr lang="en-US" sz="2200" spc="180" dirty="0">
                <a:solidFill>
                  <a:srgbClr val="231F20"/>
                </a:solidFill>
                <a:latin typeface="DM Sans"/>
                <a:ea typeface="DM Sans"/>
                <a:cs typeface="DM Sans"/>
                <a:sym typeface="DM Sans"/>
              </a:rPr>
              <a:t>part-time with a fixed percentage of time worked per month,</a:t>
            </a:r>
          </a:p>
          <a:p>
            <a:pPr marL="342900" indent="-342900" algn="just">
              <a:lnSpc>
                <a:spcPts val="2545"/>
              </a:lnSpc>
              <a:buFont typeface="Arial" pitchFamily="34" charset="0"/>
              <a:buChar char="•"/>
            </a:pPr>
            <a:r>
              <a:rPr lang="en-US" sz="2200" spc="180" dirty="0">
                <a:solidFill>
                  <a:srgbClr val="231F20"/>
                </a:solidFill>
                <a:latin typeface="DM Sans"/>
                <a:ea typeface="DM Sans"/>
                <a:cs typeface="DM Sans"/>
                <a:sym typeface="DM Sans"/>
              </a:rPr>
              <a:t>part-time with a flexible number of hours worked per month, or </a:t>
            </a:r>
            <a:r>
              <a:rPr lang="en-US" sz="2200" spc="180" dirty="0" smtClean="0">
                <a:solidFill>
                  <a:srgbClr val="231F20"/>
                </a:solidFill>
                <a:latin typeface="DM Sans"/>
                <a:ea typeface="DM Sans"/>
                <a:cs typeface="DM Sans"/>
                <a:sym typeface="DM Sans"/>
              </a:rPr>
              <a:t>on </a:t>
            </a:r>
            <a:r>
              <a:rPr lang="en-US" sz="2200" spc="180" dirty="0">
                <a:solidFill>
                  <a:srgbClr val="231F20"/>
                </a:solidFill>
                <a:latin typeface="DM Sans"/>
                <a:ea typeface="DM Sans"/>
                <a:cs typeface="DM Sans"/>
                <a:sym typeface="DM Sans"/>
              </a:rPr>
              <a:t>an hourly basis.</a:t>
            </a:r>
            <a:endParaRPr lang="en-US" sz="2200" spc="180" dirty="0">
              <a:solidFill>
                <a:srgbClr val="231F20"/>
              </a:solidFill>
              <a:latin typeface="DM Sans"/>
              <a:ea typeface="DM Sans"/>
              <a:cs typeface="DM Sans"/>
              <a:sym typeface="DM Sans"/>
            </a:endParaRPr>
          </a:p>
        </p:txBody>
      </p:sp>
      <p:sp>
        <p:nvSpPr>
          <p:cNvPr id="30" name="Rettangolo 29"/>
          <p:cNvSpPr/>
          <p:nvPr/>
        </p:nvSpPr>
        <p:spPr>
          <a:xfrm>
            <a:off x="2162160" y="6057900"/>
            <a:ext cx="10868040" cy="1428596"/>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OPTIONS apply to the 1st Call: </a:t>
            </a:r>
          </a:p>
          <a:p>
            <a:pPr marL="342900" indent="-342900" algn="just">
              <a:buFont typeface="Wingdings" pitchFamily="2" charset="2"/>
              <a:buChar char="v"/>
            </a:pPr>
            <a:r>
              <a:rPr lang="en-US" sz="2200" spc="180" dirty="0">
                <a:solidFill>
                  <a:srgbClr val="231F20"/>
                </a:solidFill>
                <a:latin typeface="DM Sans"/>
                <a:ea typeface="DM Sans"/>
                <a:cs typeface="DM Sans"/>
                <a:sym typeface="DM Sans"/>
              </a:rPr>
              <a:t>Real costs; </a:t>
            </a:r>
            <a:endParaRPr lang="en-US" sz="2200" spc="180" dirty="0" smtClean="0">
              <a:solidFill>
                <a:srgbClr val="231F20"/>
              </a:solidFill>
              <a:latin typeface="DM Sans"/>
              <a:ea typeface="DM Sans"/>
              <a:cs typeface="DM Sans"/>
              <a:sym typeface="DM Sans"/>
            </a:endParaRPr>
          </a:p>
          <a:p>
            <a:pPr marL="342900" indent="-342900" algn="just">
              <a:buFont typeface="Wingdings" pitchFamily="2" charset="2"/>
              <a:buChar char="v"/>
            </a:pPr>
            <a:r>
              <a:rPr lang="en-US" sz="2200" spc="180" dirty="0" smtClean="0">
                <a:solidFill>
                  <a:srgbClr val="231F20"/>
                </a:solidFill>
                <a:latin typeface="DM Sans"/>
                <a:ea typeface="DM Sans"/>
                <a:cs typeface="DM Sans"/>
                <a:sym typeface="DM Sans"/>
              </a:rPr>
              <a:t>As </a:t>
            </a:r>
            <a:r>
              <a:rPr lang="en-US" sz="2200" spc="180" dirty="0">
                <a:solidFill>
                  <a:srgbClr val="231F20"/>
                </a:solidFill>
                <a:latin typeface="DM Sans"/>
                <a:ea typeface="DM Sans"/>
                <a:cs typeface="DM Sans"/>
                <a:sym typeface="DM Sans"/>
              </a:rPr>
              <a:t>a flat rate of up to 20 % of the direct costs other than the direct staff costs of that </a:t>
            </a:r>
            <a:r>
              <a:rPr lang="en-US" sz="2200" spc="180" dirty="0" smtClean="0">
                <a:solidFill>
                  <a:srgbClr val="231F20"/>
                </a:solidFill>
                <a:latin typeface="DM Sans"/>
                <a:ea typeface="DM Sans"/>
                <a:cs typeface="DM Sans"/>
                <a:sym typeface="DM Sans"/>
              </a:rPr>
              <a:t>operation</a:t>
            </a:r>
            <a:r>
              <a:rPr lang="en-US" sz="2200" spc="180" dirty="0">
                <a:solidFill>
                  <a:srgbClr val="231F20"/>
                </a:solidFill>
                <a:latin typeface="DM Sans"/>
                <a:ea typeface="DM Sans"/>
                <a:cs typeface="DM Sans"/>
                <a:sym typeface="DM Sans"/>
              </a:rPr>
              <a:t>.</a:t>
            </a:r>
            <a:endParaRPr lang="en-US" sz="2200"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6" name="Rettangolo 5"/>
          <p:cNvSpPr/>
          <p:nvPr/>
        </p:nvSpPr>
        <p:spPr>
          <a:xfrm>
            <a:off x="2191188" y="7585035"/>
            <a:ext cx="10610412" cy="1446550"/>
          </a:xfrm>
          <a:prstGeom prst="rect">
            <a:avLst/>
          </a:prstGeom>
        </p:spPr>
        <p:txBody>
          <a:bodyPr wrap="square">
            <a:spAutoFit/>
          </a:bodyPr>
          <a:lstStyle/>
          <a:p>
            <a:r>
              <a:rPr lang="en-US" sz="2200" dirty="0">
                <a:latin typeface="DM Sans" charset="0"/>
              </a:rPr>
              <a:t>OPTIONS: </a:t>
            </a:r>
          </a:p>
          <a:p>
            <a:r>
              <a:rPr lang="en-US" sz="2200" dirty="0">
                <a:latin typeface="DM Sans" charset="0"/>
              </a:rPr>
              <a:t>The option selected for the calculation of staff costs applies on a beneficiary level for the entire project period. </a:t>
            </a:r>
          </a:p>
          <a:p>
            <a:r>
              <a:rPr lang="en-US" sz="2200" dirty="0">
                <a:latin typeface="DM Sans" charset="0"/>
              </a:rPr>
              <a:t>This option must be declared in the Application form in the Partnership Section.</a:t>
            </a:r>
            <a:endParaRPr lang="it-IT" sz="2200" dirty="0">
              <a:latin typeface="DM Sans" charset="0"/>
            </a:endParaRPr>
          </a:p>
        </p:txBody>
      </p:sp>
    </p:spTree>
    <p:extLst>
      <p:ext uri="{BB962C8B-B14F-4D97-AF65-F5344CB8AC3E}">
        <p14:creationId xmlns:p14="http://schemas.microsoft.com/office/powerpoint/2010/main" val="1857297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222546" y="3955059"/>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2349108"/>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Office and Administrative costs</a:t>
            </a:r>
          </a:p>
        </p:txBody>
      </p:sp>
      <p:sp>
        <p:nvSpPr>
          <p:cNvPr id="11" name="Rettangolo 10"/>
          <p:cNvSpPr/>
          <p:nvPr/>
        </p:nvSpPr>
        <p:spPr>
          <a:xfrm>
            <a:off x="2162158" y="4274823"/>
            <a:ext cx="13963684" cy="1695785"/>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The following options for calculating Office and administrative costs are available under the 1st Call:</a:t>
            </a:r>
          </a:p>
          <a:p>
            <a:pPr marL="457200" indent="-457200" algn="just">
              <a:lnSpc>
                <a:spcPts val="2545"/>
              </a:lnSpc>
              <a:buFont typeface="+mj-lt"/>
              <a:buAutoNum type="arabicPeriod"/>
            </a:pPr>
            <a:r>
              <a:rPr lang="en-US" sz="2200" spc="180" dirty="0" smtClean="0">
                <a:solidFill>
                  <a:srgbClr val="231F20"/>
                </a:solidFill>
                <a:latin typeface="DM Sans"/>
                <a:ea typeface="DM Sans"/>
                <a:cs typeface="DM Sans"/>
                <a:sym typeface="DM Sans"/>
              </a:rPr>
              <a:t>Real costs</a:t>
            </a:r>
            <a:endParaRPr lang="en-US" sz="2200" spc="180" dirty="0">
              <a:solidFill>
                <a:srgbClr val="231F20"/>
              </a:solidFill>
              <a:latin typeface="DM Sans"/>
              <a:ea typeface="DM Sans"/>
              <a:cs typeface="DM Sans"/>
              <a:sym typeface="DM Sans"/>
            </a:endParaRPr>
          </a:p>
          <a:p>
            <a:pPr marL="457200" indent="-457200" algn="just">
              <a:lnSpc>
                <a:spcPts val="2545"/>
              </a:lnSpc>
              <a:buFont typeface="+mj-lt"/>
              <a:buAutoNum type="arabicPeriod"/>
            </a:pPr>
            <a:r>
              <a:rPr lang="en-US" sz="2200" spc="180" dirty="0" smtClean="0">
                <a:solidFill>
                  <a:srgbClr val="231F20"/>
                </a:solidFill>
                <a:latin typeface="DM Sans"/>
                <a:ea typeface="DM Sans"/>
                <a:cs typeface="DM Sans"/>
                <a:sym typeface="DM Sans"/>
              </a:rPr>
              <a:t>Simplified </a:t>
            </a:r>
            <a:r>
              <a:rPr lang="en-US" sz="2200" spc="180" dirty="0">
                <a:solidFill>
                  <a:srgbClr val="231F20"/>
                </a:solidFill>
                <a:latin typeface="DM Sans"/>
                <a:ea typeface="DM Sans"/>
                <a:cs typeface="DM Sans"/>
                <a:sym typeface="DM Sans"/>
              </a:rPr>
              <a:t>costs – fixed percentage of the gross employment cost (Flat rate), up to 15 % of eligible direct staff costs.</a:t>
            </a:r>
            <a:endParaRPr lang="en-US" sz="2200" spc="180" dirty="0">
              <a:solidFill>
                <a:srgbClr val="231F20"/>
              </a:solidFill>
              <a:latin typeface="DM Sans"/>
              <a:ea typeface="DM Sans"/>
              <a:cs typeface="DM Sans"/>
              <a:sym typeface="DM Sans"/>
            </a:endParaRPr>
          </a:p>
        </p:txBody>
      </p:sp>
      <p:sp>
        <p:nvSpPr>
          <p:cNvPr id="30" name="Rettangolo 29"/>
          <p:cNvSpPr/>
          <p:nvPr/>
        </p:nvSpPr>
        <p:spPr>
          <a:xfrm>
            <a:off x="2162158" y="6210300"/>
            <a:ext cx="11760846" cy="733534"/>
          </a:xfrm>
          <a:prstGeom prst="rect">
            <a:avLst/>
          </a:prstGeom>
        </p:spPr>
        <p:txBody>
          <a:bodyPr wrap="square">
            <a:spAutoFit/>
          </a:bodyPr>
          <a:lstStyle/>
          <a:p>
            <a:pPr algn="just">
              <a:lnSpc>
                <a:spcPts val="2545"/>
              </a:lnSpc>
            </a:pPr>
            <a:r>
              <a:rPr lang="en-US" sz="2200" b="1" spc="180" dirty="0">
                <a:solidFill>
                  <a:srgbClr val="231F20"/>
                </a:solidFill>
                <a:latin typeface="DM Sans"/>
                <a:ea typeface="DM Sans"/>
                <a:cs typeface="DM Sans"/>
                <a:sym typeface="DM Sans"/>
              </a:rPr>
              <a:t>In both cases – use of real costs or simplified costs, office and administrative costs cannot exceed the 4% of the total beneficiary’s budget.</a:t>
            </a:r>
            <a:endParaRPr lang="en-US" sz="2200" b="1"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6" name="Rettangolo 5"/>
          <p:cNvSpPr/>
          <p:nvPr/>
        </p:nvSpPr>
        <p:spPr>
          <a:xfrm>
            <a:off x="2162158" y="7275143"/>
            <a:ext cx="10610412" cy="769441"/>
          </a:xfrm>
          <a:prstGeom prst="rect">
            <a:avLst/>
          </a:prstGeom>
        </p:spPr>
        <p:txBody>
          <a:bodyPr wrap="square">
            <a:spAutoFit/>
          </a:bodyPr>
          <a:lstStyle/>
          <a:p>
            <a:r>
              <a:rPr lang="en-US" sz="2200" dirty="0">
                <a:latin typeface="DM Sans" charset="0"/>
              </a:rPr>
              <a:t>The option selected applies on a beneficiary level for the entire project period. </a:t>
            </a:r>
          </a:p>
          <a:p>
            <a:r>
              <a:rPr lang="en-US" sz="2200" dirty="0" smtClean="0">
                <a:latin typeface="DM Sans" charset="0"/>
              </a:rPr>
              <a:t>This </a:t>
            </a:r>
            <a:r>
              <a:rPr lang="en-US" sz="2200" dirty="0">
                <a:latin typeface="DM Sans" charset="0"/>
              </a:rPr>
              <a:t>must be declared in the Application form in the Partnership Section.</a:t>
            </a:r>
            <a:endParaRPr lang="it-IT" sz="2200" dirty="0">
              <a:latin typeface="DM Sans" charset="0"/>
            </a:endParaRPr>
          </a:p>
        </p:txBody>
      </p:sp>
    </p:spTree>
    <p:extLst>
      <p:ext uri="{BB962C8B-B14F-4D97-AF65-F5344CB8AC3E}">
        <p14:creationId xmlns:p14="http://schemas.microsoft.com/office/powerpoint/2010/main" val="152159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222546" y="3955059"/>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2349108"/>
            <a:ext cx="15108918" cy="1015663"/>
          </a:xfrm>
          <a:prstGeom prst="rect">
            <a:avLst/>
          </a:prstGeom>
        </p:spPr>
        <p:txBody>
          <a:bodyPr wrap="square">
            <a:spAutoFit/>
          </a:bodyPr>
          <a:lstStyle/>
          <a:p>
            <a:pPr algn="ctr"/>
            <a:r>
              <a:rPr lang="en-US" sz="6000" b="1" spc="880" dirty="0">
                <a:solidFill>
                  <a:srgbClr val="103F91"/>
                </a:solidFill>
                <a:latin typeface="Oswald Bold"/>
                <a:ea typeface="Oswald Bold"/>
                <a:cs typeface="Oswald Bold"/>
                <a:sym typeface="Oswald Bold"/>
              </a:rPr>
              <a:t>Travel and Accommodation costs</a:t>
            </a:r>
          </a:p>
        </p:txBody>
      </p:sp>
      <p:sp>
        <p:nvSpPr>
          <p:cNvPr id="11" name="Rettangolo 10"/>
          <p:cNvSpPr/>
          <p:nvPr/>
        </p:nvSpPr>
        <p:spPr>
          <a:xfrm>
            <a:off x="2162158" y="4274823"/>
            <a:ext cx="13963684" cy="733983"/>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Travel and accommodation costs are eligible, regardless such costs are incurred and paid inside or outside the </a:t>
            </a:r>
            <a:r>
              <a:rPr lang="en-US" sz="2200" spc="180" dirty="0" err="1">
                <a:solidFill>
                  <a:srgbClr val="231F20"/>
                </a:solidFill>
                <a:latin typeface="DM Sans"/>
                <a:ea typeface="DM Sans"/>
                <a:cs typeface="DM Sans"/>
                <a:sym typeface="DM Sans"/>
              </a:rPr>
              <a:t>Programme</a:t>
            </a:r>
            <a:r>
              <a:rPr lang="en-US" sz="2200" spc="180" dirty="0">
                <a:solidFill>
                  <a:srgbClr val="231F20"/>
                </a:solidFill>
                <a:latin typeface="DM Sans"/>
                <a:ea typeface="DM Sans"/>
                <a:cs typeface="DM Sans"/>
                <a:sym typeface="DM Sans"/>
              </a:rPr>
              <a:t> area.</a:t>
            </a:r>
            <a:endParaRPr lang="en-US" sz="2200" spc="180" dirty="0">
              <a:solidFill>
                <a:srgbClr val="231F20"/>
              </a:solidFill>
              <a:latin typeface="DM Sans"/>
              <a:ea typeface="DM Sans"/>
              <a:cs typeface="DM Sans"/>
              <a:sym typeface="DM Sans"/>
            </a:endParaRPr>
          </a:p>
        </p:txBody>
      </p:sp>
      <p:sp>
        <p:nvSpPr>
          <p:cNvPr id="30" name="Rettangolo 29"/>
          <p:cNvSpPr/>
          <p:nvPr/>
        </p:nvSpPr>
        <p:spPr>
          <a:xfrm>
            <a:off x="2223846" y="5373322"/>
            <a:ext cx="11760846" cy="733534"/>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A. Real cost</a:t>
            </a:r>
          </a:p>
          <a:p>
            <a:pPr algn="just">
              <a:lnSpc>
                <a:spcPts val="2545"/>
              </a:lnSpc>
            </a:pPr>
            <a:r>
              <a:rPr lang="en-US" sz="2200" spc="180" dirty="0">
                <a:solidFill>
                  <a:srgbClr val="231F20"/>
                </a:solidFill>
                <a:latin typeface="DM Sans"/>
                <a:ea typeface="DM Sans"/>
                <a:cs typeface="DM Sans"/>
                <a:sym typeface="DM Sans"/>
              </a:rPr>
              <a:t>B. Flat rate of up to 15 % of the direct staff costs (simplified costs).</a:t>
            </a:r>
            <a:endParaRPr lang="en-US" sz="2200"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6" name="Rettangolo 5"/>
          <p:cNvSpPr/>
          <p:nvPr/>
        </p:nvSpPr>
        <p:spPr>
          <a:xfrm>
            <a:off x="2223846" y="6286500"/>
            <a:ext cx="10610412" cy="769441"/>
          </a:xfrm>
          <a:prstGeom prst="rect">
            <a:avLst/>
          </a:prstGeom>
        </p:spPr>
        <p:txBody>
          <a:bodyPr wrap="square">
            <a:spAutoFit/>
          </a:bodyPr>
          <a:lstStyle/>
          <a:p>
            <a:r>
              <a:rPr lang="en-US" sz="2200" dirty="0">
                <a:latin typeface="DM Sans" charset="0"/>
              </a:rPr>
              <a:t>The option selected applies on a beneficiary level for the entire project period. </a:t>
            </a:r>
          </a:p>
          <a:p>
            <a:r>
              <a:rPr lang="en-US" sz="2200" dirty="0" smtClean="0">
                <a:latin typeface="DM Sans" charset="0"/>
              </a:rPr>
              <a:t>This </a:t>
            </a:r>
            <a:r>
              <a:rPr lang="en-US" sz="2200" dirty="0">
                <a:latin typeface="DM Sans" charset="0"/>
              </a:rPr>
              <a:t>must be declared in the Application form in the Partnership Section.</a:t>
            </a:r>
            <a:endParaRPr lang="it-IT" sz="2200" dirty="0">
              <a:latin typeface="DM Sans" charset="0"/>
            </a:endParaRPr>
          </a:p>
        </p:txBody>
      </p:sp>
    </p:spTree>
    <p:extLst>
      <p:ext uri="{BB962C8B-B14F-4D97-AF65-F5344CB8AC3E}">
        <p14:creationId xmlns:p14="http://schemas.microsoft.com/office/powerpoint/2010/main" val="238526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222546" y="3955059"/>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752600" y="2716661"/>
            <a:ext cx="15108918" cy="938719"/>
          </a:xfrm>
          <a:prstGeom prst="rect">
            <a:avLst/>
          </a:prstGeom>
        </p:spPr>
        <p:txBody>
          <a:bodyPr wrap="square">
            <a:spAutoFit/>
          </a:bodyPr>
          <a:lstStyle/>
          <a:p>
            <a:pPr algn="ctr"/>
            <a:r>
              <a:rPr lang="en-US" sz="5500" b="1" spc="880" dirty="0">
                <a:solidFill>
                  <a:srgbClr val="103F91"/>
                </a:solidFill>
                <a:latin typeface="Oswald Bold"/>
                <a:ea typeface="Oswald Bold"/>
                <a:cs typeface="Oswald Bold"/>
                <a:sym typeface="Oswald Bold"/>
              </a:rPr>
              <a:t>External expertise and services costs</a:t>
            </a:r>
          </a:p>
        </p:txBody>
      </p:sp>
      <p:sp>
        <p:nvSpPr>
          <p:cNvPr id="11" name="Rettangolo 10"/>
          <p:cNvSpPr/>
          <p:nvPr/>
        </p:nvSpPr>
        <p:spPr>
          <a:xfrm>
            <a:off x="1900971" y="4274821"/>
            <a:ext cx="13963684" cy="1374735"/>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When awarding external expertise and service contracts, all ERDF project beneficiaries must ensure that EU and national rules on public procurement are respected, in accordance with the amount of the contract. All contracts must comply with the basic principles of transparency, non-discrimination and equal treatment.</a:t>
            </a:r>
            <a:endParaRPr lang="en-US" sz="2200"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3431819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222546" y="3955059"/>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752600" y="2716661"/>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Equipment costs</a:t>
            </a:r>
          </a:p>
        </p:txBody>
      </p:sp>
      <p:sp>
        <p:nvSpPr>
          <p:cNvPr id="11" name="Rettangolo 10"/>
          <p:cNvSpPr/>
          <p:nvPr/>
        </p:nvSpPr>
        <p:spPr>
          <a:xfrm>
            <a:off x="1900971" y="4274821"/>
            <a:ext cx="13963684" cy="1374735"/>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Costs for the purchasing of equipment are eligible under the condition that the equipment is necessary for the project implementation and is foreseen in the approved Application Form. There should be an analytical description of the technical specifications and the relative costing (Justification of the budget, Maturity Sheet).</a:t>
            </a:r>
            <a:endParaRPr lang="en-US" sz="2200"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6" name="Rettangolo 15"/>
          <p:cNvSpPr/>
          <p:nvPr/>
        </p:nvSpPr>
        <p:spPr>
          <a:xfrm>
            <a:off x="1900971" y="5981699"/>
            <a:ext cx="13963684" cy="733983"/>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The selection of the suppliers for the purchasing of any equipment item shall comply with the relevant public procurement rules in force.</a:t>
            </a:r>
          </a:p>
        </p:txBody>
      </p:sp>
    </p:spTree>
    <p:extLst>
      <p:ext uri="{BB962C8B-B14F-4D97-AF65-F5344CB8AC3E}">
        <p14:creationId xmlns:p14="http://schemas.microsoft.com/office/powerpoint/2010/main" val="3593541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358319" y="4265211"/>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752600" y="2716661"/>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Infrastructure and works</a:t>
            </a:r>
          </a:p>
        </p:txBody>
      </p:sp>
      <p:sp>
        <p:nvSpPr>
          <p:cNvPr id="11" name="Rettangolo 10"/>
          <p:cNvSpPr/>
          <p:nvPr/>
        </p:nvSpPr>
        <p:spPr>
          <a:xfrm>
            <a:off x="1900971" y="4274821"/>
            <a:ext cx="13963684" cy="1054584"/>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Expenditures for infrastructure and works are eligible under the condition that the cross-border impact of the investment is demonstrated and the activity has been approved in the Application Form. The contractor cannot be a beneficiary of the project. </a:t>
            </a:r>
            <a:endParaRPr lang="en-US" sz="2200"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6" name="Rettangolo 15"/>
          <p:cNvSpPr/>
          <p:nvPr/>
        </p:nvSpPr>
        <p:spPr>
          <a:xfrm>
            <a:off x="1886457" y="5524500"/>
            <a:ext cx="13963684" cy="1375185"/>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The description of these expenditures should be provided by ”Bill of Quantities and Costs” based on technical studies and/or appropriate justification according to national legal framework. The latter will be described in the “Maturity Sheet” and the documentation will be attached to the Application Form in MIS.</a:t>
            </a:r>
          </a:p>
        </p:txBody>
      </p:sp>
      <p:sp>
        <p:nvSpPr>
          <p:cNvPr id="18" name="Rettangolo 17"/>
          <p:cNvSpPr/>
          <p:nvPr/>
        </p:nvSpPr>
        <p:spPr>
          <a:xfrm>
            <a:off x="1919114" y="7057743"/>
            <a:ext cx="13963684" cy="733983"/>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Infrastructure located outside the </a:t>
            </a:r>
            <a:r>
              <a:rPr lang="en-US" sz="2200" spc="180" dirty="0" err="1">
                <a:solidFill>
                  <a:srgbClr val="231F20"/>
                </a:solidFill>
                <a:latin typeface="DM Sans"/>
                <a:ea typeface="DM Sans"/>
                <a:cs typeface="DM Sans"/>
                <a:sym typeface="DM Sans"/>
              </a:rPr>
              <a:t>Programme</a:t>
            </a:r>
            <a:r>
              <a:rPr lang="en-US" sz="2200" spc="180" dirty="0">
                <a:solidFill>
                  <a:srgbClr val="231F20"/>
                </a:solidFill>
                <a:latin typeface="DM Sans"/>
                <a:ea typeface="DM Sans"/>
                <a:cs typeface="DM Sans"/>
                <a:sym typeface="DM Sans"/>
              </a:rPr>
              <a:t> area, even if it is directly related to the project either for the development or for implementation, shall not be eligible.</a:t>
            </a: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61105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02456" y="7145004"/>
            <a:ext cx="7673056" cy="7673056"/>
          </a:xfrm>
          <a:custGeom>
            <a:avLst/>
            <a:gdLst/>
            <a:ahLst/>
            <a:cxnLst/>
            <a:rect l="l" t="t" r="r" b="b"/>
            <a:pathLst>
              <a:path w="7673056" h="7673056">
                <a:moveTo>
                  <a:pt x="0" y="0"/>
                </a:moveTo>
                <a:lnTo>
                  <a:pt x="7673056" y="0"/>
                </a:lnTo>
                <a:lnTo>
                  <a:pt x="7673056" y="7673056"/>
                </a:lnTo>
                <a:lnTo>
                  <a:pt x="0" y="76730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19800" y="5973425"/>
            <a:ext cx="2238367" cy="2238367"/>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658645" y="6383739"/>
            <a:ext cx="960682" cy="1052540"/>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534520" y="7334666"/>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505085" y="7334666"/>
            <a:ext cx="2238367" cy="2238367"/>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3045714" y="7893294"/>
            <a:ext cx="1268693" cy="1211025"/>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10101301" y="7893294"/>
            <a:ext cx="1104804" cy="1121111"/>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p:nvPr/>
        </p:nvGrpSpPr>
        <p:grpSpPr>
          <a:xfrm>
            <a:off x="1774424" y="3721381"/>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03E8B"/>
            </a:solidFill>
          </p:spPr>
        </p:sp>
        <p:sp>
          <p:nvSpPr>
            <p:cNvPr id="11" name="TextBox 11"/>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981" b="1" spc="29" dirty="0" smtClean="0">
                  <a:solidFill>
                    <a:srgbClr val="FFFFFF"/>
                  </a:solidFill>
                  <a:latin typeface="DM Sans Bold"/>
                  <a:ea typeface="DM Sans Bold"/>
                  <a:cs typeface="DM Sans Bold"/>
                  <a:sym typeface="DM Sans Bold"/>
                </a:rPr>
                <a:t>One objective</a:t>
              </a:r>
              <a:endParaRPr lang="en-US" sz="2981" b="1" spc="29" dirty="0">
                <a:solidFill>
                  <a:srgbClr val="FFFFFF"/>
                </a:solidFill>
                <a:latin typeface="DM Sans Bold"/>
                <a:ea typeface="DM Sans Bold"/>
                <a:cs typeface="DM Sans Bold"/>
                <a:sym typeface="DM Sans Bold"/>
              </a:endParaRPr>
            </a:p>
          </p:txBody>
        </p:sp>
      </p:grpSp>
      <p:sp>
        <p:nvSpPr>
          <p:cNvPr id="12" name="TextBox 12"/>
          <p:cNvSpPr txBox="1"/>
          <p:nvPr/>
        </p:nvSpPr>
        <p:spPr>
          <a:xfrm>
            <a:off x="3489654" y="2135994"/>
            <a:ext cx="11552977" cy="1165161"/>
          </a:xfrm>
          <a:prstGeom prst="rect">
            <a:avLst/>
          </a:prstGeom>
        </p:spPr>
        <p:txBody>
          <a:bodyPr lIns="0" tIns="0" rIns="0" bIns="0" rtlCol="0" anchor="t">
            <a:spAutoFit/>
          </a:bodyPr>
          <a:lstStyle/>
          <a:p>
            <a:pPr algn="ctr">
              <a:lnSpc>
                <a:spcPts val="9587"/>
              </a:lnSpc>
            </a:pPr>
            <a:r>
              <a:rPr lang="en-US" sz="6947" b="1" spc="368" dirty="0" smtClean="0">
                <a:solidFill>
                  <a:srgbClr val="103F91"/>
                </a:solidFill>
                <a:latin typeface="Oswald Bold"/>
                <a:ea typeface="Oswald Bold"/>
                <a:cs typeface="Oswald Bold"/>
                <a:sym typeface="Oswald Bold"/>
              </a:rPr>
              <a:t>Project intervention logic</a:t>
            </a:r>
            <a:endParaRPr lang="en-US" sz="6947" b="1" spc="368" dirty="0">
              <a:solidFill>
                <a:srgbClr val="103F91"/>
              </a:solidFill>
              <a:latin typeface="Oswald Bold"/>
              <a:ea typeface="Oswald Bold"/>
              <a:cs typeface="Oswald Bold"/>
              <a:sym typeface="Oswald Bold"/>
            </a:endParaRPr>
          </a:p>
        </p:txBody>
      </p:sp>
      <p:sp>
        <p:nvSpPr>
          <p:cNvPr id="13" name="TextBox 13"/>
          <p:cNvSpPr txBox="1"/>
          <p:nvPr/>
        </p:nvSpPr>
        <p:spPr>
          <a:xfrm>
            <a:off x="1830973" y="4560432"/>
            <a:ext cx="3360904" cy="1061060"/>
          </a:xfrm>
          <a:prstGeom prst="rect">
            <a:avLst/>
          </a:prstGeom>
        </p:spPr>
        <p:txBody>
          <a:bodyPr lIns="0" tIns="0" rIns="0" bIns="0" rtlCol="0" anchor="t">
            <a:spAutoFit/>
          </a:bodyPr>
          <a:lstStyle/>
          <a:p>
            <a:pPr lvl="0" algn="ctr">
              <a:lnSpc>
                <a:spcPts val="2774"/>
              </a:lnSpc>
              <a:spcBef>
                <a:spcPct val="0"/>
              </a:spcBef>
            </a:pPr>
            <a:r>
              <a:rPr lang="en-US" sz="2010" spc="197" dirty="0">
                <a:solidFill>
                  <a:srgbClr val="231F20"/>
                </a:solidFill>
                <a:latin typeface="DM Sans"/>
                <a:ea typeface="DM Sans"/>
                <a:cs typeface="DM Sans"/>
                <a:sym typeface="DM Sans"/>
              </a:rPr>
              <a:t>targets one single </a:t>
            </a:r>
            <a:r>
              <a:rPr lang="en-US" sz="2010" spc="197" dirty="0" err="1">
                <a:solidFill>
                  <a:srgbClr val="231F20"/>
                </a:solidFill>
                <a:latin typeface="DM Sans"/>
                <a:ea typeface="DM Sans"/>
                <a:cs typeface="DM Sans"/>
                <a:sym typeface="DM Sans"/>
              </a:rPr>
              <a:t>Programme’s</a:t>
            </a:r>
            <a:r>
              <a:rPr lang="en-US" sz="2010" spc="197" dirty="0">
                <a:solidFill>
                  <a:srgbClr val="231F20"/>
                </a:solidFill>
                <a:latin typeface="DM Sans"/>
                <a:ea typeface="DM Sans"/>
                <a:cs typeface="DM Sans"/>
                <a:sym typeface="DM Sans"/>
              </a:rPr>
              <a:t> specific objective</a:t>
            </a:r>
            <a:endParaRPr lang="en-US" sz="2010" spc="197" dirty="0">
              <a:solidFill>
                <a:srgbClr val="231F20"/>
              </a:solidFill>
              <a:latin typeface="DM Sans"/>
              <a:ea typeface="DM Sans"/>
              <a:cs typeface="DM Sans"/>
              <a:sym typeface="DM Sans"/>
            </a:endParaRPr>
          </a:p>
        </p:txBody>
      </p:sp>
      <p:sp>
        <p:nvSpPr>
          <p:cNvPr id="14" name="TextBox 14"/>
          <p:cNvSpPr txBox="1"/>
          <p:nvPr/>
        </p:nvSpPr>
        <p:spPr>
          <a:xfrm>
            <a:off x="6138873" y="4557727"/>
            <a:ext cx="6254887" cy="1061060"/>
          </a:xfrm>
          <a:prstGeom prst="rect">
            <a:avLst/>
          </a:prstGeom>
        </p:spPr>
        <p:txBody>
          <a:bodyPr lIns="0" tIns="0" rIns="0" bIns="0" rtlCol="0" anchor="t">
            <a:spAutoFit/>
          </a:bodyPr>
          <a:lstStyle/>
          <a:p>
            <a:pPr lvl="0" algn="ctr">
              <a:lnSpc>
                <a:spcPts val="2774"/>
              </a:lnSpc>
              <a:spcBef>
                <a:spcPct val="0"/>
              </a:spcBef>
            </a:pPr>
            <a:r>
              <a:rPr lang="en-US" sz="2010" spc="197" dirty="0">
                <a:solidFill>
                  <a:srgbClr val="231F20"/>
                </a:solidFill>
                <a:latin typeface="DM Sans"/>
                <a:ea typeface="DM Sans"/>
                <a:cs typeface="DM Sans"/>
                <a:sym typeface="DM Sans"/>
              </a:rPr>
              <a:t>one Intervention field (in case of project which fits in more than one I.F. the one with the biggest budget shall be selected)</a:t>
            </a:r>
            <a:endParaRPr lang="en-US" sz="2010" spc="197" dirty="0">
              <a:solidFill>
                <a:srgbClr val="231F20"/>
              </a:solidFill>
              <a:latin typeface="DM Sans"/>
              <a:ea typeface="DM Sans"/>
              <a:cs typeface="DM Sans"/>
              <a:sym typeface="DM Sans"/>
            </a:endParaRPr>
          </a:p>
        </p:txBody>
      </p:sp>
      <p:sp>
        <p:nvSpPr>
          <p:cNvPr id="15" name="TextBox 15"/>
          <p:cNvSpPr txBox="1"/>
          <p:nvPr/>
        </p:nvSpPr>
        <p:spPr>
          <a:xfrm>
            <a:off x="13340756" y="4560432"/>
            <a:ext cx="3360904" cy="1420132"/>
          </a:xfrm>
          <a:prstGeom prst="rect">
            <a:avLst/>
          </a:prstGeom>
        </p:spPr>
        <p:txBody>
          <a:bodyPr lIns="0" tIns="0" rIns="0" bIns="0" rtlCol="0" anchor="t">
            <a:spAutoFit/>
          </a:bodyPr>
          <a:lstStyle/>
          <a:p>
            <a:pPr lvl="0" algn="ctr">
              <a:lnSpc>
                <a:spcPts val="2774"/>
              </a:lnSpc>
              <a:spcBef>
                <a:spcPct val="0"/>
              </a:spcBef>
            </a:pPr>
            <a:r>
              <a:rPr lang="en-US" sz="2010" spc="197" dirty="0">
                <a:solidFill>
                  <a:srgbClr val="231F20"/>
                </a:solidFill>
                <a:latin typeface="DM Sans"/>
                <a:ea typeface="DM Sans"/>
                <a:cs typeface="DM Sans"/>
                <a:sym typeface="DM Sans"/>
              </a:rPr>
              <a:t>contributes to the respective </a:t>
            </a:r>
            <a:r>
              <a:rPr lang="en-US" sz="2010" spc="197" dirty="0" err="1">
                <a:solidFill>
                  <a:srgbClr val="231F20"/>
                </a:solidFill>
                <a:latin typeface="DM Sans"/>
                <a:ea typeface="DM Sans"/>
                <a:cs typeface="DM Sans"/>
                <a:sym typeface="DM Sans"/>
              </a:rPr>
              <a:t>Programme</a:t>
            </a:r>
            <a:r>
              <a:rPr lang="en-US" sz="2010" spc="197" dirty="0">
                <a:solidFill>
                  <a:srgbClr val="231F20"/>
                </a:solidFill>
                <a:latin typeface="DM Sans"/>
                <a:ea typeface="DM Sans"/>
                <a:cs typeface="DM Sans"/>
                <a:sym typeface="DM Sans"/>
              </a:rPr>
              <a:t> output and result indicator</a:t>
            </a:r>
            <a:endParaRPr lang="en-US" sz="2010" spc="197" dirty="0">
              <a:solidFill>
                <a:srgbClr val="231F20"/>
              </a:solidFill>
              <a:latin typeface="DM Sans"/>
              <a:ea typeface="DM Sans"/>
              <a:cs typeface="DM Sans"/>
              <a:sym typeface="DM Sans"/>
            </a:endParaRPr>
          </a:p>
        </p:txBody>
      </p:sp>
      <p:sp>
        <p:nvSpPr>
          <p:cNvPr id="16" name="Freeform 16"/>
          <p:cNvSpPr/>
          <p:nvPr/>
        </p:nvSpPr>
        <p:spPr>
          <a:xfrm>
            <a:off x="14479722" y="-4833750"/>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7" name="Freeform 17"/>
          <p:cNvSpPr/>
          <p:nvPr/>
        </p:nvSpPr>
        <p:spPr>
          <a:xfrm rot="-4176364">
            <a:off x="-4105129" y="6530238"/>
            <a:ext cx="7616557" cy="7815497"/>
          </a:xfrm>
          <a:custGeom>
            <a:avLst/>
            <a:gdLst/>
            <a:ahLst/>
            <a:cxnLst/>
            <a:rect l="l" t="t" r="r" b="b"/>
            <a:pathLst>
              <a:path w="7616557" h="7815497">
                <a:moveTo>
                  <a:pt x="0" y="0"/>
                </a:moveTo>
                <a:lnTo>
                  <a:pt x="7616556" y="0"/>
                </a:lnTo>
                <a:lnTo>
                  <a:pt x="7616556" y="7815496"/>
                </a:lnTo>
                <a:lnTo>
                  <a:pt x="0" y="781549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18" name="Group 18"/>
          <p:cNvGrpSpPr/>
          <p:nvPr/>
        </p:nvGrpSpPr>
        <p:grpSpPr>
          <a:xfrm>
            <a:off x="7406997" y="3721381"/>
            <a:ext cx="3474003" cy="647719"/>
            <a:chOff x="0" y="0"/>
            <a:chExt cx="914964" cy="170593"/>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103E8B"/>
            </a:solidFill>
          </p:spPr>
        </p:sp>
        <p:sp>
          <p:nvSpPr>
            <p:cNvPr id="20" name="TextBox 20"/>
            <p:cNvSpPr txBox="1"/>
            <p:nvPr/>
          </p:nvSpPr>
          <p:spPr>
            <a:xfrm>
              <a:off x="0" y="-57150"/>
              <a:ext cx="914964" cy="227743"/>
            </a:xfrm>
            <a:prstGeom prst="rect">
              <a:avLst/>
            </a:prstGeom>
          </p:spPr>
          <p:txBody>
            <a:bodyPr lIns="50800" tIns="50800" rIns="50800" bIns="50800" rtlCol="0" anchor="ctr"/>
            <a:lstStyle/>
            <a:p>
              <a:pPr marL="0" lvl="0" indent="0" algn="ctr">
                <a:spcBef>
                  <a:spcPct val="0"/>
                </a:spcBef>
              </a:pPr>
              <a:r>
                <a:rPr lang="en-US" sz="2400" b="1" spc="29" dirty="0" smtClean="0">
                  <a:solidFill>
                    <a:srgbClr val="FFFFFF"/>
                  </a:solidFill>
                  <a:latin typeface="DM Sans Bold"/>
                  <a:ea typeface="DM Sans Bold"/>
                  <a:cs typeface="DM Sans Bold"/>
                  <a:sym typeface="DM Sans Bold"/>
                </a:rPr>
                <a:t>One intervention field</a:t>
              </a:r>
              <a:endParaRPr lang="en-US" sz="2400" b="1" spc="29" dirty="0">
                <a:solidFill>
                  <a:srgbClr val="FFFFFF"/>
                </a:solidFill>
                <a:latin typeface="DM Sans Bold"/>
                <a:ea typeface="DM Sans Bold"/>
                <a:cs typeface="DM Sans Bold"/>
                <a:sym typeface="DM Sans Bold"/>
              </a:endParaRPr>
            </a:p>
          </p:txBody>
        </p:sp>
      </p:grpSp>
      <p:grpSp>
        <p:nvGrpSpPr>
          <p:cNvPr id="21" name="Group 21"/>
          <p:cNvGrpSpPr/>
          <p:nvPr/>
        </p:nvGrpSpPr>
        <p:grpSpPr>
          <a:xfrm>
            <a:off x="13284207" y="3721381"/>
            <a:ext cx="3474003" cy="636748"/>
            <a:chOff x="0" y="0"/>
            <a:chExt cx="914964" cy="167703"/>
          </a:xfrm>
        </p:grpSpPr>
        <p:sp>
          <p:nvSpPr>
            <p:cNvPr id="22" name="Freeform 22"/>
            <p:cNvSpPr/>
            <p:nvPr/>
          </p:nvSpPr>
          <p:spPr>
            <a:xfrm>
              <a:off x="0" y="0"/>
              <a:ext cx="914964" cy="167703"/>
            </a:xfrm>
            <a:custGeom>
              <a:avLst/>
              <a:gdLst/>
              <a:ahLst/>
              <a:cxnLst/>
              <a:rect l="l" t="t" r="r" b="b"/>
              <a:pathLst>
                <a:path w="914964" h="167703">
                  <a:moveTo>
                    <a:pt x="0" y="0"/>
                  </a:moveTo>
                  <a:lnTo>
                    <a:pt x="914964" y="0"/>
                  </a:lnTo>
                  <a:lnTo>
                    <a:pt x="914964" y="167703"/>
                  </a:lnTo>
                  <a:lnTo>
                    <a:pt x="0" y="167703"/>
                  </a:lnTo>
                  <a:close/>
                </a:path>
              </a:pathLst>
            </a:custGeom>
            <a:solidFill>
              <a:srgbClr val="103E8B"/>
            </a:solidFill>
          </p:spPr>
        </p:sp>
        <p:sp>
          <p:nvSpPr>
            <p:cNvPr id="23" name="TextBox 23"/>
            <p:cNvSpPr txBox="1"/>
            <p:nvPr/>
          </p:nvSpPr>
          <p:spPr>
            <a:xfrm>
              <a:off x="0" y="-57150"/>
              <a:ext cx="914964" cy="224853"/>
            </a:xfrm>
            <a:prstGeom prst="rect">
              <a:avLst/>
            </a:prstGeom>
          </p:spPr>
          <p:txBody>
            <a:bodyPr lIns="50800" tIns="50800" rIns="50800" bIns="50800" rtlCol="0" anchor="ctr"/>
            <a:lstStyle/>
            <a:p>
              <a:pPr marL="0" lvl="0" indent="0" algn="ctr">
                <a:lnSpc>
                  <a:spcPts val="4114"/>
                </a:lnSpc>
                <a:spcBef>
                  <a:spcPct val="0"/>
                </a:spcBef>
              </a:pPr>
              <a:r>
                <a:rPr lang="en-US" sz="2981" b="1" spc="29" dirty="0" smtClean="0">
                  <a:solidFill>
                    <a:srgbClr val="FFFFFF"/>
                  </a:solidFill>
                  <a:latin typeface="DM Sans Bold"/>
                  <a:ea typeface="DM Sans Bold"/>
                  <a:cs typeface="DM Sans Bold"/>
                  <a:sym typeface="DM Sans Bold"/>
                </a:rPr>
                <a:t>Output and </a:t>
              </a:r>
              <a:r>
                <a:rPr lang="en-US" sz="2981" b="1" spc="29" dirty="0" err="1" smtClean="0">
                  <a:solidFill>
                    <a:srgbClr val="FFFFFF"/>
                  </a:solidFill>
                  <a:latin typeface="DM Sans Bold"/>
                  <a:ea typeface="DM Sans Bold"/>
                  <a:cs typeface="DM Sans Bold"/>
                  <a:sym typeface="DM Sans Bold"/>
                </a:rPr>
                <a:t>r.i.</a:t>
              </a:r>
              <a:endParaRPr lang="en-US" sz="2981" b="1" spc="29" dirty="0">
                <a:solidFill>
                  <a:srgbClr val="FFFFFF"/>
                </a:solidFill>
                <a:latin typeface="DM Sans Bold"/>
                <a:ea typeface="DM Sans Bold"/>
                <a:cs typeface="DM Sans Bold"/>
                <a:sym typeface="DM Sans Bold"/>
              </a:endParaRPr>
            </a:p>
          </p:txBody>
        </p:sp>
      </p:grpSp>
      <p:sp>
        <p:nvSpPr>
          <p:cNvPr id="24" name="Freeform 24"/>
          <p:cNvSpPr/>
          <p:nvPr/>
        </p:nvSpPr>
        <p:spPr>
          <a:xfrm>
            <a:off x="1017373" y="1028700"/>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14"/>
            <a:stretch>
              <a:fillRect/>
            </a:stretch>
          </a:blipFill>
        </p:spPr>
      </p:sp>
      <p:sp>
        <p:nvSpPr>
          <p:cNvPr id="25" name="TextBox 12"/>
          <p:cNvSpPr txBox="1"/>
          <p:nvPr/>
        </p:nvSpPr>
        <p:spPr>
          <a:xfrm>
            <a:off x="1532016" y="2521364"/>
            <a:ext cx="15468599" cy="993798"/>
          </a:xfrm>
          <a:prstGeom prst="rect">
            <a:avLst/>
          </a:prstGeom>
        </p:spPr>
        <p:txBody>
          <a:bodyPr wrap="square" lIns="0" tIns="0" rIns="0" bIns="0" rtlCol="0" anchor="t">
            <a:spAutoFit/>
          </a:bodyPr>
          <a:lstStyle/>
          <a:p>
            <a:pPr algn="ctr">
              <a:lnSpc>
                <a:spcPts val="9587"/>
              </a:lnSpc>
            </a:pPr>
            <a:r>
              <a:rPr lang="en-US" sz="2010" spc="197" dirty="0" smtClean="0">
                <a:solidFill>
                  <a:srgbClr val="231F20"/>
                </a:solidFill>
                <a:latin typeface="DM Sans"/>
                <a:ea typeface="DM Sans"/>
                <a:cs typeface="DM Sans"/>
              </a:rPr>
              <a:t>The applicants </a:t>
            </a:r>
            <a:r>
              <a:rPr lang="en-US" sz="2010" spc="197" dirty="0">
                <a:solidFill>
                  <a:srgbClr val="231F20"/>
                </a:solidFill>
                <a:latin typeface="DM Sans"/>
                <a:ea typeface="DM Sans"/>
                <a:cs typeface="DM Sans"/>
              </a:rPr>
              <a:t>should demonstrate through the intervention logic </a:t>
            </a:r>
            <a:r>
              <a:rPr lang="en-US" sz="2010" spc="197" dirty="0" smtClean="0">
                <a:solidFill>
                  <a:srgbClr val="231F20"/>
                </a:solidFill>
                <a:latin typeface="DM Sans"/>
                <a:ea typeface="DM Sans"/>
                <a:cs typeface="DM Sans"/>
              </a:rPr>
              <a:t>that it: </a:t>
            </a:r>
            <a:endParaRPr lang="en-US" sz="2000" b="1" spc="368" dirty="0">
              <a:solidFill>
                <a:srgbClr val="103F91"/>
              </a:solidFill>
              <a:latin typeface="Oswald Bold"/>
              <a:ea typeface="Oswald Bold"/>
              <a:cs typeface="Oswald Bold"/>
              <a:sym typeface="Oswald Bold"/>
            </a:endParaRPr>
          </a:p>
        </p:txBody>
      </p:sp>
      <p:sp>
        <p:nvSpPr>
          <p:cNvPr id="27" name="TextBox 15"/>
          <p:cNvSpPr txBox="1"/>
          <p:nvPr/>
        </p:nvSpPr>
        <p:spPr>
          <a:xfrm>
            <a:off x="13583161" y="7681447"/>
            <a:ext cx="3360904" cy="1779205"/>
          </a:xfrm>
          <a:prstGeom prst="rect">
            <a:avLst/>
          </a:prstGeom>
        </p:spPr>
        <p:txBody>
          <a:bodyPr lIns="0" tIns="0" rIns="0" bIns="0" rtlCol="0" anchor="t">
            <a:spAutoFit/>
          </a:bodyPr>
          <a:lstStyle/>
          <a:p>
            <a:pPr lvl="0" algn="ctr">
              <a:lnSpc>
                <a:spcPts val="2774"/>
              </a:lnSpc>
              <a:spcBef>
                <a:spcPct val="0"/>
              </a:spcBef>
            </a:pPr>
            <a:r>
              <a:rPr lang="en-US" sz="2010" spc="197" dirty="0">
                <a:solidFill>
                  <a:srgbClr val="231F20"/>
                </a:solidFill>
                <a:latin typeface="DM Sans"/>
                <a:ea typeface="DM Sans"/>
                <a:cs typeface="DM Sans"/>
                <a:sym typeface="DM Sans"/>
              </a:rPr>
              <a:t>links in a logic sequence the project activities and outputs to the specific objective targeted</a:t>
            </a:r>
            <a:endParaRPr lang="en-US" sz="2010" spc="197" dirty="0">
              <a:solidFill>
                <a:srgbClr val="231F20"/>
              </a:solidFill>
              <a:latin typeface="DM Sans"/>
              <a:ea typeface="DM Sans"/>
              <a:cs typeface="DM Sans"/>
              <a:sym typeface="DM Sans"/>
            </a:endParaRPr>
          </a:p>
        </p:txBody>
      </p:sp>
      <p:grpSp>
        <p:nvGrpSpPr>
          <p:cNvPr id="28" name="Group 21"/>
          <p:cNvGrpSpPr/>
          <p:nvPr/>
        </p:nvGrpSpPr>
        <p:grpSpPr>
          <a:xfrm>
            <a:off x="13526612" y="6842396"/>
            <a:ext cx="3474003" cy="636748"/>
            <a:chOff x="0" y="0"/>
            <a:chExt cx="914964" cy="167703"/>
          </a:xfrm>
        </p:grpSpPr>
        <p:sp>
          <p:nvSpPr>
            <p:cNvPr id="29" name="Freeform 22"/>
            <p:cNvSpPr/>
            <p:nvPr/>
          </p:nvSpPr>
          <p:spPr>
            <a:xfrm>
              <a:off x="0" y="0"/>
              <a:ext cx="914964" cy="167703"/>
            </a:xfrm>
            <a:custGeom>
              <a:avLst/>
              <a:gdLst/>
              <a:ahLst/>
              <a:cxnLst/>
              <a:rect l="l" t="t" r="r" b="b"/>
              <a:pathLst>
                <a:path w="914964" h="167703">
                  <a:moveTo>
                    <a:pt x="0" y="0"/>
                  </a:moveTo>
                  <a:lnTo>
                    <a:pt x="914964" y="0"/>
                  </a:lnTo>
                  <a:lnTo>
                    <a:pt x="914964" y="167703"/>
                  </a:lnTo>
                  <a:lnTo>
                    <a:pt x="0" y="167703"/>
                  </a:lnTo>
                  <a:close/>
                </a:path>
              </a:pathLst>
            </a:custGeom>
            <a:solidFill>
              <a:srgbClr val="103E8B"/>
            </a:solidFill>
          </p:spPr>
        </p:sp>
        <p:sp>
          <p:nvSpPr>
            <p:cNvPr id="30" name="TextBox 23"/>
            <p:cNvSpPr txBox="1"/>
            <p:nvPr/>
          </p:nvSpPr>
          <p:spPr>
            <a:xfrm>
              <a:off x="0" y="-57150"/>
              <a:ext cx="914964" cy="224853"/>
            </a:xfrm>
            <a:prstGeom prst="rect">
              <a:avLst/>
            </a:prstGeom>
          </p:spPr>
          <p:txBody>
            <a:bodyPr lIns="50800" tIns="50800" rIns="50800" bIns="50800" rtlCol="0" anchor="ctr"/>
            <a:lstStyle/>
            <a:p>
              <a:pPr marL="0" lvl="0" indent="0" algn="ctr">
                <a:lnSpc>
                  <a:spcPts val="4114"/>
                </a:lnSpc>
                <a:spcBef>
                  <a:spcPct val="0"/>
                </a:spcBef>
              </a:pPr>
              <a:r>
                <a:rPr lang="en-US" sz="2981" b="1" spc="29" dirty="0" smtClean="0">
                  <a:solidFill>
                    <a:srgbClr val="FFFFFF"/>
                  </a:solidFill>
                  <a:latin typeface="DM Sans Bold"/>
                  <a:ea typeface="DM Sans Bold"/>
                  <a:cs typeface="DM Sans Bold"/>
                  <a:sym typeface="DM Sans Bold"/>
                </a:rPr>
                <a:t>Logic sequence</a:t>
              </a:r>
              <a:endParaRPr lang="en-US" sz="2981" b="1" spc="29" dirty="0">
                <a:solidFill>
                  <a:srgbClr val="FFFFFF"/>
                </a:solidFill>
                <a:latin typeface="DM Sans Bold"/>
                <a:ea typeface="DM Sans Bold"/>
                <a:cs typeface="DM Sans Bold"/>
                <a:sym typeface="DM Sans Bold"/>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4882318" y="4716223"/>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752600" y="2716661"/>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Preparation Costs</a:t>
            </a:r>
          </a:p>
        </p:txBody>
      </p:sp>
      <p:sp>
        <p:nvSpPr>
          <p:cNvPr id="11" name="Rettangolo 10"/>
          <p:cNvSpPr/>
          <p:nvPr/>
        </p:nvSpPr>
        <p:spPr>
          <a:xfrm>
            <a:off x="1900971" y="4274821"/>
            <a:ext cx="13963684" cy="1054584"/>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Costs within the budget lines “staff costs, travel and accommodation costs and external expertise and services”, which have been incurred for the preparation of the project, are eligible for funding</a:t>
            </a:r>
            <a:endParaRPr lang="en-US" sz="2200"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6" name="Rettangolo 15"/>
          <p:cNvSpPr/>
          <p:nvPr/>
        </p:nvSpPr>
        <p:spPr>
          <a:xfrm>
            <a:off x="1886457" y="5338476"/>
            <a:ext cx="13963684" cy="6504345"/>
          </a:xfrm>
          <a:prstGeom prst="rect">
            <a:avLst/>
          </a:prstGeom>
        </p:spPr>
        <p:txBody>
          <a:bodyPr wrap="square">
            <a:spAutoFit/>
          </a:bodyPr>
          <a:lstStyle/>
          <a:p>
            <a:pPr algn="ctr">
              <a:lnSpc>
                <a:spcPts val="2545"/>
              </a:lnSpc>
            </a:pPr>
            <a:r>
              <a:rPr lang="en-US" sz="2200" b="1" spc="180" dirty="0">
                <a:solidFill>
                  <a:srgbClr val="231F20"/>
                </a:solidFill>
                <a:latin typeface="DM Sans"/>
                <a:ea typeface="DM Sans"/>
                <a:cs typeface="DM Sans"/>
                <a:sym typeface="DM Sans"/>
              </a:rPr>
              <a:t>CONDITIONS</a:t>
            </a:r>
            <a:r>
              <a:rPr lang="en-US" sz="2200" spc="180" dirty="0">
                <a:solidFill>
                  <a:srgbClr val="231F20"/>
                </a:solidFill>
                <a:latin typeface="DM Sans"/>
                <a:ea typeface="DM Sans"/>
                <a:cs typeface="DM Sans"/>
                <a:sym typeface="DM Sans"/>
              </a:rPr>
              <a:t>: </a:t>
            </a:r>
            <a:endParaRPr lang="en-US" sz="2200" spc="180" dirty="0" smtClean="0">
              <a:solidFill>
                <a:srgbClr val="231F20"/>
              </a:solidFill>
              <a:latin typeface="DM Sans"/>
              <a:ea typeface="DM Sans"/>
              <a:cs typeface="DM Sans"/>
              <a:sym typeface="DM Sans"/>
            </a:endParaRPr>
          </a:p>
          <a:p>
            <a:pPr algn="ctr">
              <a:lnSpc>
                <a:spcPts val="2545"/>
              </a:lnSpc>
            </a:pPr>
            <a:endParaRPr lang="en-US" sz="2200" spc="180" dirty="0">
              <a:solidFill>
                <a:srgbClr val="231F20"/>
              </a:solidFill>
              <a:latin typeface="DM Sans"/>
              <a:ea typeface="DM Sans"/>
              <a:cs typeface="DM Sans"/>
              <a:sym typeface="DM Sans"/>
            </a:endParaRPr>
          </a:p>
          <a:p>
            <a:pPr marL="342900" indent="-342900" algn="just">
              <a:lnSpc>
                <a:spcPts val="2545"/>
              </a:lnSpc>
              <a:buFont typeface="Arial" pitchFamily="34" charset="0"/>
              <a:buChar char="•"/>
            </a:pPr>
            <a:r>
              <a:rPr lang="en-US" sz="2200" spc="180" dirty="0">
                <a:solidFill>
                  <a:srgbClr val="231F20"/>
                </a:solidFill>
                <a:latin typeface="DM Sans"/>
                <a:ea typeface="DM Sans"/>
                <a:cs typeface="DM Sans"/>
                <a:sym typeface="DM Sans"/>
              </a:rPr>
              <a:t>If the services or activities were implemented and there is at least a commitment decision for them between 1st of January 2021 and the date of submission of the Application Form. The related payments should be made and should be included preferably in the first request for verification</a:t>
            </a:r>
            <a:r>
              <a:rPr lang="en-US" sz="2200" spc="180" dirty="0" smtClean="0">
                <a:solidFill>
                  <a:srgbClr val="231F20"/>
                </a:solidFill>
                <a:latin typeface="DM Sans"/>
                <a:ea typeface="DM Sans"/>
                <a:cs typeface="DM Sans"/>
                <a:sym typeface="DM Sans"/>
              </a:rPr>
              <a:t>.</a:t>
            </a:r>
          </a:p>
          <a:p>
            <a:pPr algn="just">
              <a:lnSpc>
                <a:spcPts val="2545"/>
              </a:lnSpc>
            </a:pPr>
            <a:endParaRPr lang="en-US" sz="2200" spc="180" dirty="0" smtClean="0">
              <a:solidFill>
                <a:srgbClr val="231F20"/>
              </a:solidFill>
              <a:latin typeface="DM Sans"/>
              <a:ea typeface="DM Sans"/>
              <a:cs typeface="DM Sans"/>
              <a:sym typeface="DM Sans"/>
            </a:endParaRPr>
          </a:p>
          <a:p>
            <a:pPr marL="342900" indent="-342900" algn="just">
              <a:lnSpc>
                <a:spcPts val="2545"/>
              </a:lnSpc>
              <a:buFont typeface="Arial" pitchFamily="34" charset="0"/>
              <a:buChar char="•"/>
            </a:pPr>
            <a:r>
              <a:rPr lang="en-US" sz="2200" spc="180" dirty="0">
                <a:solidFill>
                  <a:srgbClr val="231F20"/>
                </a:solidFill>
                <a:latin typeface="DM Sans"/>
                <a:ea typeface="DM Sans"/>
                <a:cs typeface="DM Sans"/>
                <a:sym typeface="DM Sans"/>
              </a:rPr>
              <a:t>If they show direct connection to the approved project and are included in the Application Form in the Deliverable 1X1 “Preparation Activities” (where X is the number of the beneficiary</a:t>
            </a:r>
            <a:r>
              <a:rPr lang="en-US" sz="2200" spc="180" dirty="0" smtClean="0">
                <a:solidFill>
                  <a:srgbClr val="231F20"/>
                </a:solidFill>
                <a:latin typeface="DM Sans"/>
                <a:ea typeface="DM Sans"/>
                <a:cs typeface="DM Sans"/>
                <a:sym typeface="DM Sans"/>
              </a:rPr>
              <a:t>).</a:t>
            </a:r>
          </a:p>
          <a:p>
            <a:pPr algn="just">
              <a:lnSpc>
                <a:spcPts val="2545"/>
              </a:lnSpc>
            </a:pPr>
            <a:endParaRPr lang="en-US" sz="2200" spc="180" dirty="0">
              <a:solidFill>
                <a:srgbClr val="231F20"/>
              </a:solidFill>
              <a:latin typeface="DM Sans"/>
              <a:ea typeface="DM Sans"/>
              <a:cs typeface="DM Sans"/>
              <a:sym typeface="DM Sans"/>
            </a:endParaRPr>
          </a:p>
          <a:p>
            <a:pPr marL="342900" indent="-342900" algn="just">
              <a:lnSpc>
                <a:spcPts val="2545"/>
              </a:lnSpc>
              <a:buFont typeface="Arial" pitchFamily="34" charset="0"/>
              <a:buChar char="•"/>
            </a:pPr>
            <a:r>
              <a:rPr lang="en-US" sz="2200" spc="180" dirty="0">
                <a:solidFill>
                  <a:srgbClr val="231F20"/>
                </a:solidFill>
                <a:latin typeface="DM Sans"/>
                <a:ea typeface="DM Sans"/>
                <a:cs typeface="DM Sans"/>
                <a:sym typeface="DM Sans"/>
              </a:rPr>
              <a:t>If they do not exceed the amount of €30.000 at project level</a:t>
            </a:r>
            <a:endParaRPr lang="en-US" sz="2200" spc="180" dirty="0" smtClean="0">
              <a:solidFill>
                <a:srgbClr val="231F20"/>
              </a:solidFill>
              <a:latin typeface="DM Sans"/>
              <a:ea typeface="DM Sans"/>
              <a:cs typeface="DM Sans"/>
              <a:sym typeface="DM Sans"/>
            </a:endParaRPr>
          </a:p>
          <a:p>
            <a:pPr algn="just">
              <a:lnSpc>
                <a:spcPts val="2545"/>
              </a:lnSpc>
            </a:pPr>
            <a:endParaRPr lang="en-US" sz="2200" spc="180" dirty="0">
              <a:solidFill>
                <a:srgbClr val="231F20"/>
              </a:solidFill>
              <a:latin typeface="DM Sans"/>
              <a:ea typeface="DM Sans"/>
              <a:cs typeface="DM Sans"/>
              <a:sym typeface="DM Sans"/>
            </a:endParaRPr>
          </a:p>
          <a:p>
            <a:pPr algn="just">
              <a:lnSpc>
                <a:spcPts val="2545"/>
              </a:lnSpc>
            </a:pPr>
            <a:endParaRPr lang="en-US" sz="2200" spc="180" dirty="0" smtClean="0">
              <a:solidFill>
                <a:srgbClr val="231F20"/>
              </a:solidFill>
              <a:latin typeface="DM Sans"/>
              <a:ea typeface="DM Sans"/>
              <a:cs typeface="DM Sans"/>
              <a:sym typeface="DM Sans"/>
            </a:endParaRPr>
          </a:p>
          <a:p>
            <a:pPr algn="just">
              <a:lnSpc>
                <a:spcPts val="2545"/>
              </a:lnSpc>
            </a:pPr>
            <a:endParaRPr lang="en-US" sz="2200" spc="180" dirty="0">
              <a:solidFill>
                <a:srgbClr val="231F20"/>
              </a:solidFill>
              <a:latin typeface="DM Sans"/>
              <a:ea typeface="DM Sans"/>
              <a:cs typeface="DM Sans"/>
              <a:sym typeface="DM Sans"/>
            </a:endParaRPr>
          </a:p>
          <a:p>
            <a:pPr algn="just">
              <a:lnSpc>
                <a:spcPts val="2545"/>
              </a:lnSpc>
            </a:pPr>
            <a:endParaRPr lang="en-US" sz="2200" spc="180" dirty="0" smtClean="0">
              <a:solidFill>
                <a:srgbClr val="231F20"/>
              </a:solidFill>
              <a:latin typeface="DM Sans"/>
              <a:ea typeface="DM Sans"/>
              <a:cs typeface="DM Sans"/>
              <a:sym typeface="DM Sans"/>
            </a:endParaRPr>
          </a:p>
          <a:p>
            <a:pPr algn="just">
              <a:lnSpc>
                <a:spcPts val="2545"/>
              </a:lnSpc>
            </a:pPr>
            <a:endParaRPr lang="en-US" sz="2200" spc="180" dirty="0">
              <a:solidFill>
                <a:srgbClr val="231F20"/>
              </a:solidFill>
              <a:latin typeface="DM Sans"/>
              <a:ea typeface="DM Sans"/>
              <a:cs typeface="DM Sans"/>
              <a:sym typeface="DM Sans"/>
            </a:endParaRPr>
          </a:p>
          <a:p>
            <a:pPr algn="just">
              <a:lnSpc>
                <a:spcPts val="2545"/>
              </a:lnSpc>
            </a:pPr>
            <a:endParaRPr lang="en-US" sz="2200" spc="180" dirty="0" smtClean="0">
              <a:solidFill>
                <a:srgbClr val="231F20"/>
              </a:solidFill>
              <a:latin typeface="DM Sans"/>
              <a:ea typeface="DM Sans"/>
              <a:cs typeface="DM Sans"/>
              <a:sym typeface="DM Sans"/>
            </a:endParaRPr>
          </a:p>
          <a:p>
            <a:pPr algn="just">
              <a:lnSpc>
                <a:spcPts val="2545"/>
              </a:lnSpc>
            </a:pPr>
            <a:endParaRPr lang="en-US" sz="2200" spc="180" dirty="0">
              <a:solidFill>
                <a:srgbClr val="231F20"/>
              </a:solidFill>
              <a:latin typeface="DM Sans"/>
              <a:ea typeface="DM Sans"/>
              <a:cs typeface="DM Sans"/>
              <a:sym typeface="DM Sans"/>
            </a:endParaRPr>
          </a:p>
          <a:p>
            <a:pPr algn="just">
              <a:lnSpc>
                <a:spcPts val="2545"/>
              </a:lnSpc>
            </a:pP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3782107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967918" y="4417610"/>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752600" y="2716661"/>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Management Costs</a:t>
            </a:r>
          </a:p>
        </p:txBody>
      </p:sp>
      <p:sp>
        <p:nvSpPr>
          <p:cNvPr id="11" name="Rettangolo 10"/>
          <p:cNvSpPr/>
          <p:nvPr/>
        </p:nvSpPr>
        <p:spPr>
          <a:xfrm>
            <a:off x="1900971" y="4274821"/>
            <a:ext cx="13963684" cy="1054584"/>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Management costs should be included only in WP1 of the Application Form and concern the costs related to the administrative activities to be implemented for the efficient management and coordination of the project.</a:t>
            </a:r>
            <a:endParaRPr lang="en-US" sz="2200" spc="180" dirty="0">
              <a:solidFill>
                <a:srgbClr val="231F20"/>
              </a:solidFill>
              <a:latin typeface="DM Sans"/>
              <a:ea typeface="DM Sans"/>
              <a:cs typeface="DM Sans"/>
              <a:sym typeface="DM Sans"/>
            </a:endParaRP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6" name="Rettangolo 15"/>
          <p:cNvSpPr/>
          <p:nvPr/>
        </p:nvSpPr>
        <p:spPr>
          <a:xfrm>
            <a:off x="1886457" y="5448300"/>
            <a:ext cx="13963684" cy="2336537"/>
          </a:xfrm>
          <a:prstGeom prst="rect">
            <a:avLst/>
          </a:prstGeom>
        </p:spPr>
        <p:txBody>
          <a:bodyPr wrap="square">
            <a:spAutoFit/>
          </a:bodyPr>
          <a:lstStyle/>
          <a:p>
            <a:pPr algn="just">
              <a:lnSpc>
                <a:spcPts val="2545"/>
              </a:lnSpc>
            </a:pPr>
            <a:r>
              <a:rPr lang="en-US" sz="2200" spc="180" dirty="0" smtClean="0">
                <a:solidFill>
                  <a:srgbClr val="231F20"/>
                </a:solidFill>
                <a:latin typeface="DM Sans"/>
                <a:ea typeface="DM Sans"/>
                <a:cs typeface="DM Sans"/>
                <a:sym typeface="DM Sans"/>
              </a:rPr>
              <a:t>The </a:t>
            </a:r>
            <a:r>
              <a:rPr lang="en-US" sz="2200" spc="180" dirty="0">
                <a:solidFill>
                  <a:srgbClr val="231F20"/>
                </a:solidFill>
                <a:latin typeface="DM Sans"/>
                <a:ea typeface="DM Sans"/>
                <a:cs typeface="DM Sans"/>
                <a:sym typeface="DM Sans"/>
              </a:rPr>
              <a:t>management costs of each project beneficiary should not exceed 10% of the total approved beneficiary’s budget. For the Lead Beneficiary this percentage shall be limited to 15% of its budget</a:t>
            </a:r>
            <a:r>
              <a:rPr lang="en-US" sz="2200" spc="180" dirty="0" smtClean="0">
                <a:solidFill>
                  <a:srgbClr val="231F20"/>
                </a:solidFill>
                <a:latin typeface="DM Sans"/>
                <a:ea typeface="DM Sans"/>
                <a:cs typeface="DM Sans"/>
                <a:sym typeface="DM Sans"/>
              </a:rPr>
              <a:t>.</a:t>
            </a:r>
          </a:p>
          <a:p>
            <a:pPr algn="just">
              <a:lnSpc>
                <a:spcPts val="2545"/>
              </a:lnSpc>
            </a:pPr>
            <a:endParaRPr lang="en-US" sz="2200" spc="180" dirty="0" smtClean="0">
              <a:solidFill>
                <a:srgbClr val="231F20"/>
              </a:solidFill>
              <a:latin typeface="DM Sans"/>
              <a:ea typeface="DM Sans"/>
              <a:cs typeface="DM Sans"/>
              <a:sym typeface="DM Sans"/>
            </a:endParaRPr>
          </a:p>
          <a:p>
            <a:pPr algn="just">
              <a:lnSpc>
                <a:spcPts val="2545"/>
              </a:lnSpc>
            </a:pPr>
            <a:r>
              <a:rPr lang="en-US" sz="2200" spc="180" dirty="0">
                <a:solidFill>
                  <a:srgbClr val="231F20"/>
                </a:solidFill>
                <a:latin typeface="DM Sans"/>
                <a:ea typeface="DM Sans"/>
                <a:cs typeface="DM Sans"/>
                <a:sym typeface="DM Sans"/>
              </a:rPr>
              <a:t>The following WP1 costs are not calculated in the above percentage limits: </a:t>
            </a:r>
          </a:p>
          <a:p>
            <a:pPr marL="342900" indent="-342900" algn="just">
              <a:lnSpc>
                <a:spcPts val="2545"/>
              </a:lnSpc>
              <a:buFont typeface="Wingdings" pitchFamily="2" charset="2"/>
              <a:buChar char="q"/>
            </a:pPr>
            <a:r>
              <a:rPr lang="en-US" sz="2200" spc="180" dirty="0">
                <a:solidFill>
                  <a:srgbClr val="231F20"/>
                </a:solidFill>
                <a:latin typeface="DM Sans"/>
                <a:ea typeface="DM Sans"/>
                <a:cs typeface="DM Sans"/>
                <a:sym typeface="DM Sans"/>
              </a:rPr>
              <a:t>Deliverable 1 X 1 “Preparation Activities” (where X is the number of the beneficiary). </a:t>
            </a:r>
          </a:p>
          <a:p>
            <a:pPr marL="342900" indent="-342900" algn="just">
              <a:lnSpc>
                <a:spcPts val="2545"/>
              </a:lnSpc>
              <a:buFont typeface="Wingdings" pitchFamily="2" charset="2"/>
              <a:buChar char="q"/>
            </a:pPr>
            <a:r>
              <a:rPr lang="en-US" sz="2200" spc="180" dirty="0">
                <a:solidFill>
                  <a:srgbClr val="231F20"/>
                </a:solidFill>
                <a:latin typeface="DM Sans"/>
                <a:ea typeface="DM Sans"/>
                <a:cs typeface="DM Sans"/>
                <a:sym typeface="DM Sans"/>
              </a:rPr>
              <a:t>FLC fees (applicable for Italian beneficiaries</a:t>
            </a:r>
            <a:r>
              <a:rPr lang="en-US" sz="2200" spc="180" dirty="0" smtClean="0">
                <a:solidFill>
                  <a:srgbClr val="231F20"/>
                </a:solidFill>
                <a:latin typeface="DM Sans"/>
                <a:ea typeface="DM Sans"/>
                <a:cs typeface="DM Sans"/>
                <a:sym typeface="DM Sans"/>
              </a:rPr>
              <a:t>). </a:t>
            </a: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281951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967918" y="4417610"/>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752600" y="2716661"/>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Communication Costs</a:t>
            </a:r>
          </a:p>
        </p:txBody>
      </p:sp>
      <p:sp>
        <p:nvSpPr>
          <p:cNvPr id="11" name="Rettangolo 10"/>
          <p:cNvSpPr/>
          <p:nvPr/>
        </p:nvSpPr>
        <p:spPr>
          <a:xfrm>
            <a:off x="1900971" y="4274821"/>
            <a:ext cx="13963684" cy="1375185"/>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‘Communication’ costs should be included only in WP2 of the Application Form and describe the actions for carrying out the external communication of the project efforts and outputs, dissemination of results, etc. The WP2 budget cannot exceed the 15% of the total project budget, without limits at beneficiary level.</a:t>
            </a: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1324403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3226083" y="7237011"/>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flipV="1">
            <a:off x="1589541" y="5413000"/>
            <a:ext cx="15108918" cy="59067"/>
          </a:xfrm>
          <a:prstGeom prst="line">
            <a:avLst/>
          </a:prstGeom>
          <a:ln w="38100" cap="flat">
            <a:solidFill>
              <a:srgbClr val="000000"/>
            </a:solidFill>
            <a:prstDash val="solid"/>
            <a:headEnd type="none" w="sm" len="sm"/>
            <a:tailEnd type="none" w="sm" len="sm"/>
          </a:ln>
        </p:spPr>
      </p:sp>
      <p:grpSp>
        <p:nvGrpSpPr>
          <p:cNvPr id="5" name="Group 5"/>
          <p:cNvGrpSpPr/>
          <p:nvPr/>
        </p:nvGrpSpPr>
        <p:grpSpPr>
          <a:xfrm>
            <a:off x="5236197" y="5232293"/>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0" name="TextBox 10"/>
          <p:cNvSpPr txBox="1"/>
          <p:nvPr/>
        </p:nvSpPr>
        <p:spPr>
          <a:xfrm>
            <a:off x="6496466" y="6115248"/>
            <a:ext cx="3467055" cy="1577355"/>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WP3</a:t>
            </a:r>
          </a:p>
          <a:p>
            <a:pPr algn="ctr">
              <a:lnSpc>
                <a:spcPts val="4073"/>
              </a:lnSpc>
            </a:pPr>
            <a:r>
              <a:rPr lang="en-US" sz="2200" b="1" spc="289" dirty="0" smtClean="0">
                <a:solidFill>
                  <a:srgbClr val="231F20"/>
                </a:solidFill>
                <a:latin typeface="DM Sans Bold"/>
                <a:ea typeface="DM Sans Bold"/>
                <a:cs typeface="DM Sans Bold"/>
                <a:sym typeface="DM Sans Bold"/>
              </a:rPr>
              <a:t>Technical</a:t>
            </a:r>
          </a:p>
          <a:p>
            <a:pPr algn="ctr">
              <a:lnSpc>
                <a:spcPts val="4073"/>
              </a:lnSpc>
            </a:pPr>
            <a:r>
              <a:rPr lang="en-US" sz="2200" b="1" spc="289" dirty="0" smtClean="0">
                <a:solidFill>
                  <a:srgbClr val="231F20"/>
                </a:solidFill>
                <a:latin typeface="DM Sans Bold"/>
                <a:ea typeface="DM Sans Bold"/>
                <a:cs typeface="DM Sans Bold"/>
                <a:sym typeface="DM Sans Bold"/>
              </a:rPr>
              <a:t> WP</a:t>
            </a:r>
            <a:endParaRPr lang="en-US" sz="2200" b="1" spc="289" dirty="0">
              <a:solidFill>
                <a:srgbClr val="231F20"/>
              </a:solidFill>
              <a:latin typeface="DM Sans Bold"/>
              <a:ea typeface="DM Sans Bold"/>
              <a:cs typeface="DM Sans Bold"/>
              <a:sym typeface="DM Sans Bold"/>
            </a:endParaRPr>
          </a:p>
        </p:txBody>
      </p:sp>
      <p:grpSp>
        <p:nvGrpSpPr>
          <p:cNvPr id="12" name="Group 12"/>
          <p:cNvGrpSpPr/>
          <p:nvPr/>
        </p:nvGrpSpPr>
        <p:grpSpPr>
          <a:xfrm>
            <a:off x="8044509" y="5209436"/>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grpSp>
        <p:nvGrpSpPr>
          <p:cNvPr id="17" name="Group 17"/>
          <p:cNvGrpSpPr/>
          <p:nvPr/>
        </p:nvGrpSpPr>
        <p:grpSpPr>
          <a:xfrm>
            <a:off x="10521293" y="5162459"/>
            <a:ext cx="501082" cy="50108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9"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27" name="TextBox 27"/>
          <p:cNvSpPr txBox="1"/>
          <p:nvPr/>
        </p:nvSpPr>
        <p:spPr>
          <a:xfrm>
            <a:off x="4131821" y="6140671"/>
            <a:ext cx="2709833" cy="2052293"/>
          </a:xfrm>
          <a:prstGeom prst="rect">
            <a:avLst/>
          </a:prstGeom>
        </p:spPr>
        <p:txBody>
          <a:bodyPr lIns="0" tIns="0" rIns="0" bIns="0" rtlCol="0" anchor="t">
            <a:spAutoFit/>
          </a:bodyPr>
          <a:lstStyle/>
          <a:p>
            <a:pPr algn="ctr">
              <a:lnSpc>
                <a:spcPts val="4073"/>
              </a:lnSpc>
            </a:pPr>
            <a:r>
              <a:rPr lang="en-US" sz="2200" b="1" spc="289" dirty="0">
                <a:solidFill>
                  <a:srgbClr val="231F20"/>
                </a:solidFill>
                <a:latin typeface="DM Sans Bold"/>
                <a:ea typeface="DM Sans Bold"/>
                <a:cs typeface="DM Sans Bold"/>
              </a:rPr>
              <a:t>WP 2 </a:t>
            </a:r>
            <a:r>
              <a:rPr lang="en-US" sz="2200" b="1" spc="289" dirty="0" smtClean="0">
                <a:solidFill>
                  <a:srgbClr val="231F20"/>
                </a:solidFill>
                <a:latin typeface="DM Sans Bold"/>
                <a:ea typeface="DM Sans Bold"/>
                <a:cs typeface="DM Sans Bold"/>
              </a:rPr>
              <a:t>Communication </a:t>
            </a:r>
            <a:r>
              <a:rPr lang="en-US" sz="2200" b="1" spc="289" dirty="0">
                <a:solidFill>
                  <a:srgbClr val="231F20"/>
                </a:solidFill>
                <a:latin typeface="DM Sans Bold"/>
                <a:ea typeface="DM Sans Bold"/>
                <a:cs typeface="DM Sans Bold"/>
              </a:rPr>
              <a:t>costs</a:t>
            </a:r>
          </a:p>
          <a:p>
            <a:pPr algn="ctr">
              <a:lnSpc>
                <a:spcPts val="4073"/>
              </a:lnSpc>
            </a:pPr>
            <a:endParaRPr lang="en-US" sz="2200" b="1" spc="289" dirty="0">
              <a:solidFill>
                <a:srgbClr val="231F20"/>
              </a:solidFill>
              <a:latin typeface="DM Sans Bold"/>
              <a:ea typeface="DM Sans Bold"/>
              <a:cs typeface="DM Sans Bold"/>
              <a:sym typeface="DM Sans Bold"/>
            </a:endParaRPr>
          </a:p>
        </p:txBody>
      </p:sp>
      <p:sp>
        <p:nvSpPr>
          <p:cNvPr id="29" name="TextBox 29"/>
          <p:cNvSpPr txBox="1"/>
          <p:nvPr/>
        </p:nvSpPr>
        <p:spPr>
          <a:xfrm>
            <a:off x="9448544" y="6106428"/>
            <a:ext cx="2709833" cy="1577355"/>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WP4</a:t>
            </a:r>
            <a:endParaRPr lang="en-US" sz="2200" b="1" spc="289" dirty="0">
              <a:solidFill>
                <a:srgbClr val="231F20"/>
              </a:solidFill>
              <a:latin typeface="DM Sans Bold"/>
              <a:ea typeface="DM Sans Bold"/>
              <a:cs typeface="DM Sans Bold"/>
              <a:sym typeface="DM Sans Bold"/>
            </a:endParaRPr>
          </a:p>
          <a:p>
            <a:pPr algn="ctr">
              <a:lnSpc>
                <a:spcPts val="4073"/>
              </a:lnSpc>
            </a:pPr>
            <a:r>
              <a:rPr lang="en-US" sz="2200" b="1" spc="289" dirty="0" smtClean="0">
                <a:solidFill>
                  <a:srgbClr val="231F20"/>
                </a:solidFill>
                <a:latin typeface="DM Sans Bold"/>
                <a:ea typeface="DM Sans Bold"/>
                <a:cs typeface="DM Sans Bold"/>
                <a:sym typeface="DM Sans Bold"/>
              </a:rPr>
              <a:t>Technical</a:t>
            </a:r>
          </a:p>
          <a:p>
            <a:pPr algn="ctr">
              <a:lnSpc>
                <a:spcPts val="4073"/>
              </a:lnSpc>
            </a:pPr>
            <a:r>
              <a:rPr lang="en-US" sz="2200" b="1" spc="289" dirty="0" smtClean="0">
                <a:solidFill>
                  <a:srgbClr val="231F20"/>
                </a:solidFill>
                <a:latin typeface="DM Sans Bold"/>
                <a:ea typeface="DM Sans Bold"/>
                <a:cs typeface="DM Sans Bold"/>
                <a:sym typeface="DM Sans Bold"/>
              </a:rPr>
              <a:t> </a:t>
            </a:r>
            <a:r>
              <a:rPr lang="en-US" sz="2200" b="1" spc="289" dirty="0">
                <a:solidFill>
                  <a:srgbClr val="231F20"/>
                </a:solidFill>
                <a:latin typeface="DM Sans Bold"/>
                <a:ea typeface="DM Sans Bold"/>
                <a:cs typeface="DM Sans Bold"/>
                <a:sym typeface="DM Sans Bold"/>
              </a:rPr>
              <a:t>WP</a:t>
            </a:r>
            <a:endParaRPr lang="en-US" sz="2200" b="1" spc="289" dirty="0">
              <a:solidFill>
                <a:srgbClr val="231F20"/>
              </a:solidFill>
              <a:latin typeface="DM Sans Bold"/>
              <a:ea typeface="DM Sans Bold"/>
              <a:cs typeface="DM Sans Bold"/>
              <a:sym typeface="DM Sans Bold"/>
            </a:endParaRP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4"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2859909"/>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Justification of Budget (</a:t>
            </a:r>
            <a:r>
              <a:rPr lang="en-US" sz="7000" b="1" spc="880" dirty="0" err="1">
                <a:solidFill>
                  <a:srgbClr val="103F91"/>
                </a:solidFill>
                <a:latin typeface="Oswald Bold"/>
                <a:ea typeface="Oswald Bold"/>
                <a:cs typeface="Oswald Bold"/>
                <a:sym typeface="Oswald Bold"/>
              </a:rPr>
              <a:t>JoB</a:t>
            </a:r>
            <a:r>
              <a:rPr lang="en-US" sz="7000" b="1" spc="880" dirty="0">
                <a:solidFill>
                  <a:srgbClr val="103F91"/>
                </a:solidFill>
                <a:latin typeface="Oswald Bold"/>
                <a:ea typeface="Oswald Bold"/>
                <a:cs typeface="Oswald Bold"/>
                <a:sym typeface="Oswald Bold"/>
              </a:rPr>
              <a:t>)</a:t>
            </a:r>
          </a:p>
        </p:txBody>
      </p:sp>
      <p:grpSp>
        <p:nvGrpSpPr>
          <p:cNvPr id="30" name="Group 5"/>
          <p:cNvGrpSpPr/>
          <p:nvPr/>
        </p:nvGrpSpPr>
        <p:grpSpPr>
          <a:xfrm>
            <a:off x="2502682" y="5221526"/>
            <a:ext cx="501082" cy="501082"/>
            <a:chOff x="0" y="0"/>
            <a:chExt cx="812800" cy="812800"/>
          </a:xfrm>
        </p:grpSpPr>
        <p:sp>
          <p:nvSpPr>
            <p:cNvPr id="31"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3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8" name="TextBox 10"/>
          <p:cNvSpPr txBox="1"/>
          <p:nvPr/>
        </p:nvSpPr>
        <p:spPr>
          <a:xfrm>
            <a:off x="1052352" y="6140671"/>
            <a:ext cx="3467055" cy="1577355"/>
          </a:xfrm>
          <a:prstGeom prst="rect">
            <a:avLst/>
          </a:prstGeom>
        </p:spPr>
        <p:txBody>
          <a:bodyPr lIns="0" tIns="0" rIns="0" bIns="0" rtlCol="0" anchor="t">
            <a:spAutoFit/>
          </a:bodyPr>
          <a:lstStyle/>
          <a:p>
            <a:pPr algn="ctr">
              <a:lnSpc>
                <a:spcPts val="4073"/>
              </a:lnSpc>
            </a:pPr>
            <a:r>
              <a:rPr lang="en-US" sz="2200" b="1" spc="289" dirty="0">
                <a:solidFill>
                  <a:srgbClr val="231F20"/>
                </a:solidFill>
                <a:latin typeface="DM Sans Bold"/>
                <a:ea typeface="DM Sans Bold"/>
                <a:cs typeface="DM Sans Bold"/>
                <a:sym typeface="DM Sans Bold"/>
              </a:rPr>
              <a:t>WP </a:t>
            </a:r>
            <a:r>
              <a:rPr lang="en-US" sz="2200" b="1" spc="289" dirty="0" smtClean="0">
                <a:solidFill>
                  <a:srgbClr val="231F20"/>
                </a:solidFill>
                <a:latin typeface="DM Sans Bold"/>
                <a:ea typeface="DM Sans Bold"/>
                <a:cs typeface="DM Sans Bold"/>
                <a:sym typeface="DM Sans Bold"/>
              </a:rPr>
              <a:t>1</a:t>
            </a:r>
          </a:p>
          <a:p>
            <a:pPr algn="ctr">
              <a:lnSpc>
                <a:spcPts val="4073"/>
              </a:lnSpc>
            </a:pPr>
            <a:r>
              <a:rPr lang="en-US" sz="2200" b="1" spc="289" dirty="0" smtClean="0">
                <a:solidFill>
                  <a:srgbClr val="231F20"/>
                </a:solidFill>
                <a:latin typeface="DM Sans Bold"/>
                <a:ea typeface="DM Sans Bold"/>
                <a:cs typeface="DM Sans Bold"/>
                <a:sym typeface="DM Sans Bold"/>
              </a:rPr>
              <a:t>Management </a:t>
            </a:r>
          </a:p>
          <a:p>
            <a:pPr algn="ctr">
              <a:lnSpc>
                <a:spcPts val="4073"/>
              </a:lnSpc>
            </a:pPr>
            <a:r>
              <a:rPr lang="en-US" sz="2200" b="1" spc="289" dirty="0" smtClean="0">
                <a:solidFill>
                  <a:srgbClr val="231F20"/>
                </a:solidFill>
                <a:latin typeface="DM Sans Bold"/>
                <a:ea typeface="DM Sans Bold"/>
                <a:cs typeface="DM Sans Bold"/>
                <a:sym typeface="DM Sans Bold"/>
              </a:rPr>
              <a:t>costs</a:t>
            </a:r>
            <a:endParaRPr lang="en-US" sz="2200" b="1" spc="289" dirty="0">
              <a:solidFill>
                <a:srgbClr val="231F20"/>
              </a:solidFill>
              <a:latin typeface="DM Sans Bold"/>
              <a:ea typeface="DM Sans Bold"/>
              <a:cs typeface="DM Sans Bold"/>
              <a:sym typeface="DM Sans Bold"/>
            </a:endParaRPr>
          </a:p>
        </p:txBody>
      </p:sp>
      <p:grpSp>
        <p:nvGrpSpPr>
          <p:cNvPr id="39" name="Group 17"/>
          <p:cNvGrpSpPr/>
          <p:nvPr/>
        </p:nvGrpSpPr>
        <p:grpSpPr>
          <a:xfrm>
            <a:off x="12945597" y="5137809"/>
            <a:ext cx="501082" cy="501082"/>
            <a:chOff x="0" y="0"/>
            <a:chExt cx="812800" cy="812800"/>
          </a:xfrm>
        </p:grpSpPr>
        <p:sp>
          <p:nvSpPr>
            <p:cNvPr id="40"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41"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7" name="TextBox 29"/>
          <p:cNvSpPr txBox="1"/>
          <p:nvPr/>
        </p:nvSpPr>
        <p:spPr>
          <a:xfrm>
            <a:off x="11794245" y="6114765"/>
            <a:ext cx="2709833" cy="1577355"/>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WP5</a:t>
            </a:r>
            <a:endParaRPr lang="en-US" sz="2200" b="1" spc="289" dirty="0">
              <a:solidFill>
                <a:srgbClr val="231F20"/>
              </a:solidFill>
              <a:latin typeface="DM Sans Bold"/>
              <a:ea typeface="DM Sans Bold"/>
              <a:cs typeface="DM Sans Bold"/>
              <a:sym typeface="DM Sans Bold"/>
            </a:endParaRPr>
          </a:p>
          <a:p>
            <a:pPr algn="ctr">
              <a:lnSpc>
                <a:spcPts val="4073"/>
              </a:lnSpc>
            </a:pPr>
            <a:r>
              <a:rPr lang="en-US" sz="2200" b="1" spc="289" dirty="0" smtClean="0">
                <a:solidFill>
                  <a:srgbClr val="231F20"/>
                </a:solidFill>
                <a:latin typeface="DM Sans Bold"/>
                <a:ea typeface="DM Sans Bold"/>
                <a:cs typeface="DM Sans Bold"/>
                <a:sym typeface="DM Sans Bold"/>
              </a:rPr>
              <a:t>Technical</a:t>
            </a:r>
          </a:p>
          <a:p>
            <a:pPr algn="ctr">
              <a:lnSpc>
                <a:spcPts val="4073"/>
              </a:lnSpc>
            </a:pPr>
            <a:r>
              <a:rPr lang="en-US" sz="2200" b="1" spc="289" dirty="0" smtClean="0">
                <a:solidFill>
                  <a:srgbClr val="231F20"/>
                </a:solidFill>
                <a:latin typeface="DM Sans Bold"/>
                <a:ea typeface="DM Sans Bold"/>
                <a:cs typeface="DM Sans Bold"/>
                <a:sym typeface="DM Sans Bold"/>
              </a:rPr>
              <a:t> </a:t>
            </a:r>
            <a:r>
              <a:rPr lang="en-US" sz="2200" b="1" spc="289" dirty="0">
                <a:solidFill>
                  <a:srgbClr val="231F20"/>
                </a:solidFill>
                <a:latin typeface="DM Sans Bold"/>
                <a:ea typeface="DM Sans Bold"/>
                <a:cs typeface="DM Sans Bold"/>
                <a:sym typeface="DM Sans Bold"/>
              </a:rPr>
              <a:t>WP</a:t>
            </a:r>
            <a:endParaRPr lang="en-US" sz="2200" b="1" spc="289" dirty="0">
              <a:solidFill>
                <a:srgbClr val="231F20"/>
              </a:solidFill>
              <a:latin typeface="DM Sans Bold"/>
              <a:ea typeface="DM Sans Bold"/>
              <a:cs typeface="DM Sans Bold"/>
              <a:sym typeface="DM Sans Bold"/>
            </a:endParaRPr>
          </a:p>
        </p:txBody>
      </p:sp>
      <p:grpSp>
        <p:nvGrpSpPr>
          <p:cNvPr id="48" name="Group 17"/>
          <p:cNvGrpSpPr/>
          <p:nvPr/>
        </p:nvGrpSpPr>
        <p:grpSpPr>
          <a:xfrm>
            <a:off x="15214243" y="5197691"/>
            <a:ext cx="501082" cy="501082"/>
            <a:chOff x="0" y="0"/>
            <a:chExt cx="812800" cy="812800"/>
          </a:xfrm>
        </p:grpSpPr>
        <p:sp>
          <p:nvSpPr>
            <p:cNvPr id="49"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50"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51" name="TextBox 29"/>
          <p:cNvSpPr txBox="1"/>
          <p:nvPr/>
        </p:nvSpPr>
        <p:spPr>
          <a:xfrm>
            <a:off x="14109866" y="6081004"/>
            <a:ext cx="2709833" cy="3680495"/>
          </a:xfrm>
          <a:prstGeom prst="rect">
            <a:avLst/>
          </a:prstGeom>
        </p:spPr>
        <p:txBody>
          <a:bodyPr lIns="0" tIns="0" rIns="0" bIns="0" rtlCol="0" anchor="t">
            <a:spAutoFit/>
          </a:bodyPr>
          <a:lstStyle/>
          <a:p>
            <a:pPr algn="ctr">
              <a:lnSpc>
                <a:spcPts val="4073"/>
              </a:lnSpc>
            </a:pPr>
            <a:r>
              <a:rPr lang="en-US" sz="2200" b="1" spc="289" dirty="0" smtClean="0">
                <a:solidFill>
                  <a:srgbClr val="231F20"/>
                </a:solidFill>
                <a:latin typeface="DM Sans Bold"/>
                <a:ea typeface="DM Sans Bold"/>
                <a:cs typeface="DM Sans Bold"/>
                <a:sym typeface="DM Sans Bold"/>
              </a:rPr>
              <a:t>WP6</a:t>
            </a:r>
            <a:endParaRPr lang="en-US" sz="2200" b="1" spc="289" dirty="0">
              <a:solidFill>
                <a:srgbClr val="231F20"/>
              </a:solidFill>
              <a:latin typeface="DM Sans Bold"/>
              <a:ea typeface="DM Sans Bold"/>
              <a:cs typeface="DM Sans Bold"/>
              <a:sym typeface="DM Sans Bold"/>
            </a:endParaRPr>
          </a:p>
          <a:p>
            <a:pPr algn="ctr">
              <a:lnSpc>
                <a:spcPts val="4073"/>
              </a:lnSpc>
            </a:pPr>
            <a:r>
              <a:rPr lang="en-US" sz="2200" b="1" spc="289" dirty="0">
                <a:solidFill>
                  <a:srgbClr val="231F20"/>
                </a:solidFill>
                <a:latin typeface="DM Sans Bold"/>
                <a:ea typeface="DM Sans Bold"/>
                <a:cs typeface="DM Sans Bold"/>
                <a:sym typeface="DM Sans Bold"/>
              </a:rPr>
              <a:t>Activities to be implemented outside the </a:t>
            </a:r>
            <a:r>
              <a:rPr lang="en-US" sz="2200" b="1" spc="289" dirty="0" err="1">
                <a:solidFill>
                  <a:srgbClr val="231F20"/>
                </a:solidFill>
                <a:latin typeface="DM Sans Bold"/>
                <a:ea typeface="DM Sans Bold"/>
                <a:cs typeface="DM Sans Bold"/>
                <a:sym typeface="DM Sans Bold"/>
              </a:rPr>
              <a:t>Programme</a:t>
            </a:r>
            <a:r>
              <a:rPr lang="en-US" sz="2200" b="1" spc="289" dirty="0">
                <a:solidFill>
                  <a:srgbClr val="231F20"/>
                </a:solidFill>
                <a:latin typeface="DM Sans Bold"/>
                <a:ea typeface="DM Sans Bold"/>
                <a:cs typeface="DM Sans Bold"/>
                <a:sym typeface="DM Sans Bold"/>
              </a:rPr>
              <a:t> (otherwise it is not used)</a:t>
            </a:r>
            <a:endParaRPr lang="en-US" sz="2200" b="1" spc="289" dirty="0">
              <a:solidFill>
                <a:srgbClr val="231F20"/>
              </a:solidFill>
              <a:latin typeface="DM Sans Bold"/>
              <a:ea typeface="DM Sans Bold"/>
              <a:cs typeface="DM Sans Bold"/>
              <a:sym typeface="DM Sans Bold"/>
            </a:endParaRPr>
          </a:p>
        </p:txBody>
      </p:sp>
    </p:spTree>
    <p:extLst>
      <p:ext uri="{BB962C8B-B14F-4D97-AF65-F5344CB8AC3E}">
        <p14:creationId xmlns:p14="http://schemas.microsoft.com/office/powerpoint/2010/main" val="2738310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3967918" y="4417610"/>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752600" y="2716661"/>
            <a:ext cx="15108918" cy="1015663"/>
          </a:xfrm>
          <a:prstGeom prst="rect">
            <a:avLst/>
          </a:prstGeom>
        </p:spPr>
        <p:txBody>
          <a:bodyPr wrap="square">
            <a:spAutoFit/>
          </a:bodyPr>
          <a:lstStyle/>
          <a:p>
            <a:pPr algn="ctr"/>
            <a:r>
              <a:rPr lang="en-US" sz="6000" b="1" spc="880" dirty="0">
                <a:solidFill>
                  <a:srgbClr val="103F91"/>
                </a:solidFill>
                <a:latin typeface="Oswald Bold"/>
                <a:ea typeface="Oswald Bold"/>
                <a:cs typeface="Oswald Bold"/>
                <a:sym typeface="Oswald Bold"/>
              </a:rPr>
              <a:t>PROJECT DETAILED DESCRIPTION</a:t>
            </a:r>
          </a:p>
        </p:txBody>
      </p:sp>
      <p:sp>
        <p:nvSpPr>
          <p:cNvPr id="11" name="Rettangolo 10"/>
          <p:cNvSpPr/>
          <p:nvPr/>
        </p:nvSpPr>
        <p:spPr>
          <a:xfrm>
            <a:off x="2325217" y="4284618"/>
            <a:ext cx="13963684" cy="1054584"/>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Project detailed description is filled on the MIS in the AF section ‘Additional Information’ </a:t>
            </a:r>
          </a:p>
          <a:p>
            <a:pPr algn="just">
              <a:lnSpc>
                <a:spcPts val="2545"/>
              </a:lnSpc>
            </a:pPr>
            <a:endParaRPr lang="en-US" sz="2200" spc="180" dirty="0" smtClean="0">
              <a:solidFill>
                <a:srgbClr val="231F20"/>
              </a:solidFill>
              <a:latin typeface="DM Sans"/>
              <a:ea typeface="DM Sans"/>
              <a:cs typeface="DM Sans"/>
              <a:sym typeface="DM Sans"/>
            </a:endParaRPr>
          </a:p>
          <a:p>
            <a:pPr algn="just">
              <a:lnSpc>
                <a:spcPts val="2545"/>
              </a:lnSpc>
            </a:pPr>
            <a:r>
              <a:rPr lang="en-US" sz="2200" spc="180" dirty="0" smtClean="0">
                <a:solidFill>
                  <a:srgbClr val="231F20"/>
                </a:solidFill>
                <a:latin typeface="DM Sans"/>
                <a:ea typeface="DM Sans"/>
                <a:cs typeface="DM Sans"/>
                <a:sym typeface="DM Sans"/>
              </a:rPr>
              <a:t>Max </a:t>
            </a:r>
            <a:r>
              <a:rPr lang="en-US" sz="2200" spc="180" dirty="0">
                <a:solidFill>
                  <a:srgbClr val="231F20"/>
                </a:solidFill>
                <a:latin typeface="DM Sans"/>
                <a:ea typeface="DM Sans"/>
                <a:cs typeface="DM Sans"/>
                <a:sym typeface="DM Sans"/>
              </a:rPr>
              <a:t>characters per each field are the ones allowed by MIS</a:t>
            </a:r>
          </a:p>
        </p:txBody>
      </p:sp>
      <p:sp>
        <p:nvSpPr>
          <p:cNvPr id="14" name="Rettangolo 13"/>
          <p:cNvSpPr/>
          <p:nvPr/>
        </p:nvSpPr>
        <p:spPr>
          <a:xfrm>
            <a:off x="2191189"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
        <p:nvSpPr>
          <p:cNvPr id="17" name="Rettangolo 16"/>
          <p:cNvSpPr/>
          <p:nvPr/>
        </p:nvSpPr>
        <p:spPr>
          <a:xfrm>
            <a:off x="2340018" y="7585035"/>
            <a:ext cx="10868040" cy="413383"/>
          </a:xfrm>
          <a:prstGeom prst="rect">
            <a:avLst/>
          </a:prstGeom>
        </p:spPr>
        <p:txBody>
          <a:bodyPr wrap="square">
            <a:spAutoFit/>
          </a:bodyPr>
          <a:lstStyle/>
          <a:p>
            <a:pPr algn="just">
              <a:lnSpc>
                <a:spcPts val="2545"/>
              </a:lnSpc>
            </a:pP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2138565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3226083" y="7237011"/>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flipV="1">
            <a:off x="1589541" y="5413000"/>
            <a:ext cx="15108918" cy="59067"/>
          </a:xfrm>
          <a:prstGeom prst="line">
            <a:avLst/>
          </a:prstGeom>
          <a:ln w="38100" cap="flat">
            <a:solidFill>
              <a:srgbClr val="000000"/>
            </a:solidFill>
            <a:prstDash val="solid"/>
            <a:headEnd type="none" w="sm" len="sm"/>
            <a:tailEnd type="none" w="sm" len="sm"/>
          </a:ln>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4"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2859909"/>
            <a:ext cx="15108918" cy="1169551"/>
          </a:xfrm>
          <a:prstGeom prst="rect">
            <a:avLst/>
          </a:prstGeom>
        </p:spPr>
        <p:txBody>
          <a:bodyPr wrap="square">
            <a:spAutoFit/>
          </a:bodyPr>
          <a:lstStyle/>
          <a:p>
            <a:pPr algn="ctr"/>
            <a:r>
              <a:rPr lang="en-US" sz="7000" b="1" spc="880" dirty="0">
                <a:solidFill>
                  <a:srgbClr val="103F91"/>
                </a:solidFill>
                <a:latin typeface="Oswald Bold"/>
                <a:ea typeface="Oswald Bold"/>
                <a:cs typeface="Oswald Bold"/>
                <a:sym typeface="Oswald Bold"/>
              </a:rPr>
              <a:t>Justification of Budget (</a:t>
            </a:r>
            <a:r>
              <a:rPr lang="en-US" sz="7000" b="1" spc="880" dirty="0" err="1">
                <a:solidFill>
                  <a:srgbClr val="103F91"/>
                </a:solidFill>
                <a:latin typeface="Oswald Bold"/>
                <a:ea typeface="Oswald Bold"/>
                <a:cs typeface="Oswald Bold"/>
                <a:sym typeface="Oswald Bold"/>
              </a:rPr>
              <a:t>JoB</a:t>
            </a:r>
            <a:r>
              <a:rPr lang="en-US" sz="7000" b="1" spc="880" dirty="0">
                <a:solidFill>
                  <a:srgbClr val="103F91"/>
                </a:solidFill>
                <a:latin typeface="Oswald Bold"/>
                <a:ea typeface="Oswald Bold"/>
                <a:cs typeface="Oswald Bold"/>
                <a:sym typeface="Oswald Bold"/>
              </a:rPr>
              <a:t>)</a:t>
            </a:r>
          </a:p>
        </p:txBody>
      </p:sp>
      <p:sp>
        <p:nvSpPr>
          <p:cNvPr id="51" name="TextBox 29"/>
          <p:cNvSpPr txBox="1"/>
          <p:nvPr/>
        </p:nvSpPr>
        <p:spPr>
          <a:xfrm>
            <a:off x="1589541" y="6362700"/>
            <a:ext cx="15108918" cy="577530"/>
          </a:xfrm>
          <a:prstGeom prst="rect">
            <a:avLst/>
          </a:prstGeom>
        </p:spPr>
        <p:txBody>
          <a:bodyPr wrap="square" lIns="0" tIns="0" rIns="0" bIns="0" rtlCol="0" anchor="t">
            <a:spAutoFit/>
          </a:bodyPr>
          <a:lstStyle/>
          <a:p>
            <a:pPr algn="ctr">
              <a:lnSpc>
                <a:spcPts val="4073"/>
              </a:lnSpc>
            </a:pPr>
            <a:r>
              <a:rPr lang="en-US" sz="5000" b="1" spc="289" dirty="0">
                <a:solidFill>
                  <a:srgbClr val="231F20"/>
                </a:solidFill>
                <a:latin typeface="DM Sans Bold"/>
                <a:ea typeface="DM Sans Bold"/>
                <a:cs typeface="DM Sans Bold"/>
                <a:sym typeface="DM Sans Bold"/>
              </a:rPr>
              <a:t>MAX 5 DELIVERABLES PER WORK PACKAGE</a:t>
            </a:r>
          </a:p>
        </p:txBody>
      </p:sp>
      <p:sp>
        <p:nvSpPr>
          <p:cNvPr id="42" name="AutoShape 4"/>
          <p:cNvSpPr/>
          <p:nvPr/>
        </p:nvSpPr>
        <p:spPr>
          <a:xfrm flipV="1">
            <a:off x="1598748" y="7412367"/>
            <a:ext cx="15108918" cy="59067"/>
          </a:xfrm>
          <a:prstGeom prst="line">
            <a:avLst/>
          </a:prstGeom>
          <a:ln w="38100" cap="flat">
            <a:solidFill>
              <a:srgbClr val="000000"/>
            </a:solidFill>
            <a:prstDash val="solid"/>
            <a:headEnd type="none" w="sm" len="sm"/>
            <a:tailEnd type="none" w="sm" len="sm"/>
          </a:ln>
        </p:spPr>
      </p:sp>
    </p:spTree>
    <p:extLst>
      <p:ext uri="{BB962C8B-B14F-4D97-AF65-F5344CB8AC3E}">
        <p14:creationId xmlns:p14="http://schemas.microsoft.com/office/powerpoint/2010/main" val="260837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580377">
            <a:off x="9407140" y="-9309963"/>
            <a:ext cx="24036383" cy="24664199"/>
          </a:xfrm>
          <a:custGeom>
            <a:avLst/>
            <a:gdLst/>
            <a:ahLst/>
            <a:cxnLst/>
            <a:rect l="l" t="t" r="r" b="b"/>
            <a:pathLst>
              <a:path w="24036383" h="24664199">
                <a:moveTo>
                  <a:pt x="0" y="0"/>
                </a:moveTo>
                <a:lnTo>
                  <a:pt x="24036383" y="0"/>
                </a:lnTo>
                <a:lnTo>
                  <a:pt x="24036383" y="24664198"/>
                </a:lnTo>
                <a:lnTo>
                  <a:pt x="0" y="246641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713044" y="2536371"/>
            <a:ext cx="7298528" cy="2918945"/>
          </a:xfrm>
          <a:prstGeom prst="rect">
            <a:avLst/>
          </a:prstGeom>
        </p:spPr>
        <p:txBody>
          <a:bodyPr lIns="0" tIns="0" rIns="0" bIns="0" rtlCol="0" anchor="t">
            <a:spAutoFit/>
          </a:bodyPr>
          <a:lstStyle/>
          <a:p>
            <a:pPr marL="0" lvl="0" indent="0" algn="l">
              <a:lnSpc>
                <a:spcPts val="11731"/>
              </a:lnSpc>
              <a:spcBef>
                <a:spcPct val="0"/>
              </a:spcBef>
            </a:pPr>
            <a:r>
              <a:rPr lang="en-US" sz="8501" b="1" spc="833" dirty="0">
                <a:solidFill>
                  <a:srgbClr val="103E8B"/>
                </a:solidFill>
                <a:latin typeface="Oswald Bold"/>
                <a:ea typeface="Oswald Bold"/>
                <a:cs typeface="Oswald Bold"/>
                <a:sym typeface="Oswald Bold"/>
              </a:rPr>
              <a:t>Thanks for the attention</a:t>
            </a:r>
          </a:p>
        </p:txBody>
      </p:sp>
      <p:sp>
        <p:nvSpPr>
          <p:cNvPr id="4" name="Freeform 4"/>
          <p:cNvSpPr/>
          <p:nvPr/>
        </p:nvSpPr>
        <p:spPr>
          <a:xfrm>
            <a:off x="1686644" y="635801"/>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4"/>
            <a:stretch>
              <a:fillRect/>
            </a:stretch>
          </a:blipFill>
        </p:spPr>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622" y="5753100"/>
            <a:ext cx="638256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659121">
            <a:off x="-4012602"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rot="16200000">
            <a:off x="8793922" y="59625"/>
            <a:ext cx="792378" cy="9537017"/>
            <a:chOff x="0" y="0"/>
            <a:chExt cx="368852" cy="1674167"/>
          </a:xfrm>
        </p:grpSpPr>
        <p:sp>
          <p:nvSpPr>
            <p:cNvPr id="4" name="Freeform 4"/>
            <p:cNvSpPr/>
            <p:nvPr/>
          </p:nvSpPr>
          <p:spPr>
            <a:xfrm>
              <a:off x="0" y="0"/>
              <a:ext cx="368852" cy="1674167"/>
            </a:xfrm>
            <a:custGeom>
              <a:avLst/>
              <a:gdLst/>
              <a:ahLst/>
              <a:cxnLst/>
              <a:rect l="l" t="t" r="r" b="b"/>
              <a:pathLst>
                <a:path w="368852" h="1674167">
                  <a:moveTo>
                    <a:pt x="0" y="0"/>
                  </a:moveTo>
                  <a:lnTo>
                    <a:pt x="368852" y="0"/>
                  </a:lnTo>
                  <a:lnTo>
                    <a:pt x="368852" y="1674167"/>
                  </a:lnTo>
                  <a:lnTo>
                    <a:pt x="0" y="1674167"/>
                  </a:lnTo>
                  <a:close/>
                </a:path>
              </a:pathLst>
            </a:custGeom>
            <a:solidFill>
              <a:srgbClr val="CCCCCC"/>
            </a:solidFill>
          </p:spPr>
        </p:sp>
        <p:sp>
          <p:nvSpPr>
            <p:cNvPr id="5" name="TextBox 5"/>
            <p:cNvSpPr txBox="1"/>
            <p:nvPr/>
          </p:nvSpPr>
          <p:spPr>
            <a:xfrm>
              <a:off x="0" y="-19050"/>
              <a:ext cx="368852" cy="1693217"/>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762000" y="1036994"/>
            <a:ext cx="16856218" cy="1769715"/>
          </a:xfrm>
          <a:prstGeom prst="rect">
            <a:avLst/>
          </a:prstGeom>
        </p:spPr>
        <p:txBody>
          <a:bodyPr wrap="square" lIns="0" tIns="0" rIns="0" bIns="0" rtlCol="0" anchor="t">
            <a:spAutoFit/>
          </a:bodyPr>
          <a:lstStyle/>
          <a:p>
            <a:pPr algn="ctr">
              <a:lnSpc>
                <a:spcPts val="13774"/>
              </a:lnSpc>
            </a:pPr>
            <a:r>
              <a:rPr lang="en-US" sz="5000" b="1" spc="978" dirty="0">
                <a:solidFill>
                  <a:srgbClr val="103F91"/>
                </a:solidFill>
                <a:latin typeface="Oswald Bold"/>
                <a:ea typeface="Oswald Bold"/>
                <a:cs typeface="Oswald Bold"/>
                <a:sym typeface="Oswald Bold"/>
              </a:rPr>
              <a:t>Objectives, expected results and </a:t>
            </a:r>
            <a:r>
              <a:rPr lang="en-US" sz="5000" b="1" spc="978" dirty="0" smtClean="0">
                <a:solidFill>
                  <a:srgbClr val="103F91"/>
                </a:solidFill>
                <a:latin typeface="Oswald Bold"/>
                <a:ea typeface="Oswald Bold"/>
                <a:cs typeface="Oswald Bold"/>
                <a:sym typeface="Oswald Bold"/>
              </a:rPr>
              <a:t>outputs</a:t>
            </a:r>
            <a:endParaRPr lang="en-US" sz="5000" b="1" spc="978" dirty="0">
              <a:solidFill>
                <a:srgbClr val="103F91"/>
              </a:solidFill>
              <a:latin typeface="Oswald Bold"/>
              <a:ea typeface="Oswald Bold"/>
              <a:cs typeface="Oswald Bold"/>
              <a:sym typeface="Oswald Bold"/>
            </a:endParaRPr>
          </a:p>
        </p:txBody>
      </p:sp>
      <p:sp>
        <p:nvSpPr>
          <p:cNvPr id="7" name="Freeform 7"/>
          <p:cNvSpPr/>
          <p:nvPr/>
        </p:nvSpPr>
        <p:spPr>
          <a:xfrm rot="2016048">
            <a:off x="12243487" y="-1005305"/>
            <a:ext cx="10749463" cy="2687366"/>
          </a:xfrm>
          <a:custGeom>
            <a:avLst/>
            <a:gdLst/>
            <a:ahLst/>
            <a:cxnLst/>
            <a:rect l="l" t="t" r="r" b="b"/>
            <a:pathLst>
              <a:path w="10749463" h="2687366">
                <a:moveTo>
                  <a:pt x="0" y="0"/>
                </a:moveTo>
                <a:lnTo>
                  <a:pt x="10749463" y="0"/>
                </a:lnTo>
                <a:lnTo>
                  <a:pt x="10749463" y="2687365"/>
                </a:lnTo>
                <a:lnTo>
                  <a:pt x="0" y="26873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Freeform 22"/>
          <p:cNvSpPr/>
          <p:nvPr/>
        </p:nvSpPr>
        <p:spPr>
          <a:xfrm>
            <a:off x="13583636" y="8151006"/>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23" name="Rettangolo 22"/>
          <p:cNvSpPr/>
          <p:nvPr/>
        </p:nvSpPr>
        <p:spPr>
          <a:xfrm>
            <a:off x="2506451" y="3693280"/>
            <a:ext cx="13258799" cy="1015663"/>
          </a:xfrm>
          <a:prstGeom prst="rect">
            <a:avLst/>
          </a:prstGeom>
        </p:spPr>
        <p:txBody>
          <a:bodyPr wrap="square">
            <a:spAutoFit/>
          </a:bodyPr>
          <a:lstStyle/>
          <a:p>
            <a:pPr algn="ctr"/>
            <a:r>
              <a:rPr lang="en-US" sz="3000" dirty="0"/>
              <a:t>The most important </a:t>
            </a:r>
            <a:r>
              <a:rPr lang="en-US" sz="3000" dirty="0" smtClean="0"/>
              <a:t>steps in </a:t>
            </a:r>
            <a:r>
              <a:rPr lang="en-US" sz="3000" dirty="0"/>
              <a:t>the development of the project proposal </a:t>
            </a:r>
            <a:r>
              <a:rPr lang="en-US" sz="3000" dirty="0" smtClean="0"/>
              <a:t>are</a:t>
            </a:r>
          </a:p>
          <a:p>
            <a:endParaRPr lang="en-US" sz="3000" dirty="0" smtClean="0"/>
          </a:p>
        </p:txBody>
      </p:sp>
      <p:sp>
        <p:nvSpPr>
          <p:cNvPr id="25" name="Freccia a destra 24"/>
          <p:cNvSpPr/>
          <p:nvPr/>
        </p:nvSpPr>
        <p:spPr>
          <a:xfrm>
            <a:off x="4713119" y="45904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5964975" y="4499221"/>
            <a:ext cx="3943965" cy="553998"/>
          </a:xfrm>
          <a:prstGeom prst="rect">
            <a:avLst/>
          </a:prstGeom>
        </p:spPr>
        <p:txBody>
          <a:bodyPr wrap="none">
            <a:spAutoFit/>
          </a:bodyPr>
          <a:lstStyle/>
          <a:p>
            <a:r>
              <a:rPr lang="en-US" sz="3000" dirty="0"/>
              <a:t>to define the objectives </a:t>
            </a:r>
          </a:p>
        </p:txBody>
      </p:sp>
      <p:grpSp>
        <p:nvGrpSpPr>
          <p:cNvPr id="27" name="Group 3"/>
          <p:cNvGrpSpPr/>
          <p:nvPr/>
        </p:nvGrpSpPr>
        <p:grpSpPr>
          <a:xfrm rot="16200000">
            <a:off x="8793923" y="1228381"/>
            <a:ext cx="792378" cy="9537017"/>
            <a:chOff x="0" y="0"/>
            <a:chExt cx="368852" cy="1674167"/>
          </a:xfrm>
        </p:grpSpPr>
        <p:sp>
          <p:nvSpPr>
            <p:cNvPr id="28" name="Freeform 4"/>
            <p:cNvSpPr/>
            <p:nvPr/>
          </p:nvSpPr>
          <p:spPr>
            <a:xfrm>
              <a:off x="0" y="0"/>
              <a:ext cx="368852" cy="1674167"/>
            </a:xfrm>
            <a:custGeom>
              <a:avLst/>
              <a:gdLst/>
              <a:ahLst/>
              <a:cxnLst/>
              <a:rect l="l" t="t" r="r" b="b"/>
              <a:pathLst>
                <a:path w="368852" h="1674167">
                  <a:moveTo>
                    <a:pt x="0" y="0"/>
                  </a:moveTo>
                  <a:lnTo>
                    <a:pt x="368852" y="0"/>
                  </a:lnTo>
                  <a:lnTo>
                    <a:pt x="368852" y="1674167"/>
                  </a:lnTo>
                  <a:lnTo>
                    <a:pt x="0" y="1674167"/>
                  </a:lnTo>
                  <a:close/>
                </a:path>
              </a:pathLst>
            </a:custGeom>
            <a:solidFill>
              <a:srgbClr val="CCCCCC"/>
            </a:solidFill>
          </p:spPr>
        </p:sp>
        <p:sp>
          <p:nvSpPr>
            <p:cNvPr id="29" name="TextBox 5"/>
            <p:cNvSpPr txBox="1"/>
            <p:nvPr/>
          </p:nvSpPr>
          <p:spPr>
            <a:xfrm>
              <a:off x="0" y="-19050"/>
              <a:ext cx="368852" cy="1693217"/>
            </a:xfrm>
            <a:prstGeom prst="rect">
              <a:avLst/>
            </a:prstGeom>
          </p:spPr>
          <p:txBody>
            <a:bodyPr lIns="50800" tIns="50800" rIns="50800" bIns="50800" rtlCol="0" anchor="ctr"/>
            <a:lstStyle/>
            <a:p>
              <a:pPr algn="ctr">
                <a:lnSpc>
                  <a:spcPts val="2859"/>
                </a:lnSpc>
              </a:pPr>
              <a:endParaRPr/>
            </a:p>
          </p:txBody>
        </p:sp>
      </p:grpSp>
      <p:sp>
        <p:nvSpPr>
          <p:cNvPr id="30" name="Freccia a destra 29"/>
          <p:cNvSpPr/>
          <p:nvPr/>
        </p:nvSpPr>
        <p:spPr>
          <a:xfrm>
            <a:off x="4742151" y="575457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5964975" y="5719890"/>
            <a:ext cx="6589433" cy="553998"/>
          </a:xfrm>
          <a:prstGeom prst="rect">
            <a:avLst/>
          </a:prstGeom>
        </p:spPr>
        <p:txBody>
          <a:bodyPr wrap="none">
            <a:spAutoFit/>
          </a:bodyPr>
          <a:lstStyle/>
          <a:p>
            <a:r>
              <a:rPr lang="en-US" sz="3000" dirty="0"/>
              <a:t>the expected results clearly and precisely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57863">
            <a:off x="-571305" y="6150994"/>
            <a:ext cx="21273218" cy="9128145"/>
          </a:xfrm>
          <a:custGeom>
            <a:avLst/>
            <a:gdLst/>
            <a:ahLst/>
            <a:cxnLst/>
            <a:rect l="l" t="t" r="r" b="b"/>
            <a:pathLst>
              <a:path w="21273218" h="9128145">
                <a:moveTo>
                  <a:pt x="0" y="0"/>
                </a:moveTo>
                <a:lnTo>
                  <a:pt x="21273219" y="0"/>
                </a:lnTo>
                <a:lnTo>
                  <a:pt x="21273219" y="9128145"/>
                </a:lnTo>
                <a:lnTo>
                  <a:pt x="0" y="91281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4"/>
            <a:stretch>
              <a:fillRect t="-86495"/>
            </a:stretch>
          </a:blipFill>
        </p:spPr>
      </p:sp>
      <p:grpSp>
        <p:nvGrpSpPr>
          <p:cNvPr id="4" name="Group 4"/>
          <p:cNvGrpSpPr/>
          <p:nvPr/>
        </p:nvGrpSpPr>
        <p:grpSpPr>
          <a:xfrm>
            <a:off x="11900353" y="4678112"/>
            <a:ext cx="4113179" cy="4087473"/>
            <a:chOff x="0" y="0"/>
            <a:chExt cx="1279723" cy="1271725"/>
          </a:xfrm>
        </p:grpSpPr>
        <p:sp>
          <p:nvSpPr>
            <p:cNvPr id="5" name="Freeform 5"/>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6A6A6"/>
            </a:solidFill>
          </p:spPr>
        </p:sp>
        <p:sp>
          <p:nvSpPr>
            <p:cNvPr id="6" name="TextBox 6"/>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7" name="Freeform 7"/>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4"/>
            <a:stretch>
              <a:fillRect t="-86495"/>
            </a:stretch>
          </a:blipFill>
        </p:spPr>
      </p:sp>
      <p:grpSp>
        <p:nvGrpSpPr>
          <p:cNvPr id="8" name="Group 8"/>
          <p:cNvGrpSpPr/>
          <p:nvPr/>
        </p:nvGrpSpPr>
        <p:grpSpPr>
          <a:xfrm>
            <a:off x="7095033" y="4678112"/>
            <a:ext cx="4113179" cy="4087473"/>
            <a:chOff x="0" y="0"/>
            <a:chExt cx="1279723" cy="1271725"/>
          </a:xfrm>
        </p:grpSpPr>
        <p:sp>
          <p:nvSpPr>
            <p:cNvPr id="9" name="Freeform 9"/>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6A6A6"/>
            </a:solidFill>
          </p:spPr>
        </p:sp>
        <p:sp>
          <p:nvSpPr>
            <p:cNvPr id="10" name="TextBox 10"/>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1" name="Freeform 11"/>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4"/>
            <a:stretch>
              <a:fillRect t="-86495"/>
            </a:stretch>
          </a:blipFill>
        </p:spPr>
      </p:sp>
      <p:grpSp>
        <p:nvGrpSpPr>
          <p:cNvPr id="12" name="Group 12"/>
          <p:cNvGrpSpPr/>
          <p:nvPr/>
        </p:nvGrpSpPr>
        <p:grpSpPr>
          <a:xfrm>
            <a:off x="2289311" y="4678112"/>
            <a:ext cx="4113179" cy="4087473"/>
            <a:chOff x="0" y="0"/>
            <a:chExt cx="1279723" cy="1271725"/>
          </a:xfrm>
        </p:grpSpPr>
        <p:sp>
          <p:nvSpPr>
            <p:cNvPr id="13" name="Freeform 13"/>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CCCCCC"/>
            </a:solidFill>
          </p:spPr>
        </p:sp>
        <p:sp>
          <p:nvSpPr>
            <p:cNvPr id="14" name="TextBox 14"/>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5" name="Group 15"/>
          <p:cNvGrpSpPr/>
          <p:nvPr/>
        </p:nvGrpSpPr>
        <p:grpSpPr>
          <a:xfrm>
            <a:off x="3321316" y="3653528"/>
            <a:ext cx="2049168" cy="204916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3E8B"/>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8" name="Group 18"/>
          <p:cNvGrpSpPr/>
          <p:nvPr/>
        </p:nvGrpSpPr>
        <p:grpSpPr>
          <a:xfrm>
            <a:off x="8119617" y="3653528"/>
            <a:ext cx="2049168" cy="204916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3E8B"/>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21" name="Group 21"/>
          <p:cNvGrpSpPr/>
          <p:nvPr/>
        </p:nvGrpSpPr>
        <p:grpSpPr>
          <a:xfrm>
            <a:off x="12933709" y="3653528"/>
            <a:ext cx="2049168" cy="204916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3E8B"/>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24" name="Freeform 24"/>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5" name="Freeform 25"/>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6" name="Freeform 26"/>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7" name="TextBox 27"/>
          <p:cNvSpPr txBox="1"/>
          <p:nvPr/>
        </p:nvSpPr>
        <p:spPr>
          <a:xfrm>
            <a:off x="2289311" y="1181100"/>
            <a:ext cx="13617940" cy="1400383"/>
          </a:xfrm>
          <a:prstGeom prst="rect">
            <a:avLst/>
          </a:prstGeom>
        </p:spPr>
        <p:txBody>
          <a:bodyPr lIns="0" tIns="0" rIns="0" bIns="0" rtlCol="0" anchor="t">
            <a:spAutoFit/>
          </a:bodyPr>
          <a:lstStyle/>
          <a:p>
            <a:pPr lvl="0" algn="ctr">
              <a:lnSpc>
                <a:spcPts val="13015"/>
              </a:lnSpc>
              <a:spcBef>
                <a:spcPct val="0"/>
              </a:spcBef>
            </a:pPr>
            <a:r>
              <a:rPr lang="en-US" sz="5000" b="1" spc="924" dirty="0">
                <a:solidFill>
                  <a:srgbClr val="103E8B"/>
                </a:solidFill>
                <a:latin typeface="Oswald Bold"/>
                <a:ea typeface="Oswald Bold"/>
                <a:cs typeface="Oswald Bold"/>
                <a:sym typeface="Oswald Bold"/>
              </a:rPr>
              <a:t>Development of a project proposal </a:t>
            </a:r>
          </a:p>
        </p:txBody>
      </p:sp>
      <p:sp>
        <p:nvSpPr>
          <p:cNvPr id="28" name="TextBox 28"/>
          <p:cNvSpPr txBox="1"/>
          <p:nvPr/>
        </p:nvSpPr>
        <p:spPr>
          <a:xfrm>
            <a:off x="2574588" y="5924929"/>
            <a:ext cx="3542623" cy="630237"/>
          </a:xfrm>
          <a:prstGeom prst="rect">
            <a:avLst/>
          </a:prstGeom>
        </p:spPr>
        <p:txBody>
          <a:bodyPr lIns="0" tIns="0" rIns="0" bIns="0" rtlCol="0" anchor="t">
            <a:spAutoFit/>
          </a:bodyPr>
          <a:lstStyle/>
          <a:p>
            <a:pPr algn="ctr">
              <a:lnSpc>
                <a:spcPts val="2377"/>
              </a:lnSpc>
            </a:pPr>
            <a:r>
              <a:rPr lang="en-US" sz="2500" spc="168" dirty="0">
                <a:solidFill>
                  <a:srgbClr val="FFFBFB"/>
                </a:solidFill>
                <a:latin typeface="DM Sans"/>
                <a:ea typeface="DM Sans"/>
                <a:cs typeface="DM Sans"/>
                <a:sym typeface="DM Sans"/>
              </a:rPr>
              <a:t>A convincing project idea</a:t>
            </a:r>
            <a:endParaRPr lang="en-US" sz="2500" spc="168" dirty="0">
              <a:solidFill>
                <a:srgbClr val="FFFBFB"/>
              </a:solidFill>
              <a:latin typeface="DM Sans"/>
              <a:ea typeface="DM Sans"/>
              <a:cs typeface="DM Sans"/>
              <a:sym typeface="DM Sans"/>
            </a:endParaRPr>
          </a:p>
        </p:txBody>
      </p:sp>
      <p:sp>
        <p:nvSpPr>
          <p:cNvPr id="29" name="TextBox 29"/>
          <p:cNvSpPr txBox="1"/>
          <p:nvPr/>
        </p:nvSpPr>
        <p:spPr>
          <a:xfrm>
            <a:off x="7372688" y="5624704"/>
            <a:ext cx="3542623" cy="293927"/>
          </a:xfrm>
          <a:prstGeom prst="rect">
            <a:avLst/>
          </a:prstGeom>
        </p:spPr>
        <p:txBody>
          <a:bodyPr lIns="0" tIns="0" rIns="0" bIns="0" rtlCol="0" anchor="t">
            <a:spAutoFit/>
          </a:bodyPr>
          <a:lstStyle/>
          <a:p>
            <a:pPr algn="ctr">
              <a:lnSpc>
                <a:spcPts val="2377"/>
              </a:lnSpc>
            </a:pPr>
            <a:endParaRPr lang="en-US" sz="1722" spc="168" dirty="0">
              <a:solidFill>
                <a:srgbClr val="FFFBFB"/>
              </a:solidFill>
              <a:latin typeface="DM Sans"/>
              <a:ea typeface="DM Sans"/>
              <a:cs typeface="DM Sans"/>
              <a:sym typeface="DM Sans"/>
            </a:endParaRPr>
          </a:p>
        </p:txBody>
      </p:sp>
      <p:sp>
        <p:nvSpPr>
          <p:cNvPr id="30" name="TextBox 30"/>
          <p:cNvSpPr txBox="1"/>
          <p:nvPr/>
        </p:nvSpPr>
        <p:spPr>
          <a:xfrm>
            <a:off x="12109007" y="5918631"/>
            <a:ext cx="3542623" cy="938014"/>
          </a:xfrm>
          <a:prstGeom prst="rect">
            <a:avLst/>
          </a:prstGeom>
        </p:spPr>
        <p:txBody>
          <a:bodyPr lIns="0" tIns="0" rIns="0" bIns="0" rtlCol="0" anchor="t">
            <a:spAutoFit/>
          </a:bodyPr>
          <a:lstStyle/>
          <a:p>
            <a:pPr algn="ctr">
              <a:lnSpc>
                <a:spcPts val="2377"/>
              </a:lnSpc>
            </a:pPr>
            <a:r>
              <a:rPr lang="en-US" sz="2500" dirty="0">
                <a:solidFill>
                  <a:schemeClr val="bg1"/>
                </a:solidFill>
                <a:latin typeface="DM Sans" charset="0"/>
                <a:cs typeface="Open Sans"/>
              </a:rPr>
              <a:t>A dedicated Communication Strategy</a:t>
            </a:r>
            <a:endParaRPr lang="en-US" sz="2500" spc="168" dirty="0">
              <a:solidFill>
                <a:schemeClr val="bg1"/>
              </a:solidFill>
              <a:latin typeface="DM Sans" charset="0"/>
              <a:ea typeface="DM Sans"/>
              <a:cs typeface="DM Sans"/>
              <a:sym typeface="DM Sans"/>
            </a:endParaRPr>
          </a:p>
        </p:txBody>
      </p:sp>
      <p:sp>
        <p:nvSpPr>
          <p:cNvPr id="34" name="Freeform 34"/>
          <p:cNvSpPr/>
          <p:nvPr/>
        </p:nvSpPr>
        <p:spPr>
          <a:xfrm>
            <a:off x="13962484"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11"/>
            <a:stretch>
              <a:fillRect/>
            </a:stretch>
          </a:blipFill>
        </p:spPr>
      </p:sp>
      <p:sp>
        <p:nvSpPr>
          <p:cNvPr id="35" name="TextBox 12"/>
          <p:cNvSpPr txBox="1"/>
          <p:nvPr/>
        </p:nvSpPr>
        <p:spPr>
          <a:xfrm>
            <a:off x="1363981" y="2502728"/>
            <a:ext cx="15468599" cy="1014958"/>
          </a:xfrm>
          <a:prstGeom prst="rect">
            <a:avLst/>
          </a:prstGeom>
        </p:spPr>
        <p:txBody>
          <a:bodyPr wrap="square" lIns="0" tIns="0" rIns="0" bIns="0" rtlCol="0" anchor="t">
            <a:spAutoFit/>
          </a:bodyPr>
          <a:lstStyle/>
          <a:p>
            <a:pPr algn="ctr">
              <a:lnSpc>
                <a:spcPts val="9587"/>
              </a:lnSpc>
            </a:pPr>
            <a:r>
              <a:rPr lang="en-US" sz="2500" spc="197" dirty="0">
                <a:solidFill>
                  <a:srgbClr val="231F20"/>
                </a:solidFill>
                <a:latin typeface="DM Sans"/>
                <a:ea typeface="DM Sans"/>
                <a:cs typeface="DM Sans"/>
              </a:rPr>
              <a:t>A satisfactory project proposal shall include:</a:t>
            </a:r>
          </a:p>
        </p:txBody>
      </p:sp>
      <p:sp>
        <p:nvSpPr>
          <p:cNvPr id="37" name="Rettangolo 36"/>
          <p:cNvSpPr/>
          <p:nvPr/>
        </p:nvSpPr>
        <p:spPr>
          <a:xfrm>
            <a:off x="7348570" y="5924929"/>
            <a:ext cx="3499420" cy="477054"/>
          </a:xfrm>
          <a:prstGeom prst="rect">
            <a:avLst/>
          </a:prstGeom>
        </p:spPr>
        <p:txBody>
          <a:bodyPr wrap="none">
            <a:spAutoFit/>
          </a:bodyPr>
          <a:lstStyle/>
          <a:p>
            <a:r>
              <a:rPr lang="it-IT" sz="2500" dirty="0">
                <a:solidFill>
                  <a:schemeClr val="bg1"/>
                </a:solidFill>
                <a:latin typeface="DM Sans" charset="0"/>
              </a:rPr>
              <a:t>A </a:t>
            </a:r>
            <a:r>
              <a:rPr lang="it-IT" sz="2500" dirty="0" err="1">
                <a:solidFill>
                  <a:schemeClr val="bg1"/>
                </a:solidFill>
                <a:latin typeface="DM Sans" charset="0"/>
              </a:rPr>
              <a:t>robust</a:t>
            </a:r>
            <a:r>
              <a:rPr lang="it-IT" sz="2500" dirty="0">
                <a:solidFill>
                  <a:schemeClr val="bg1"/>
                </a:solidFill>
                <a:latin typeface="DM Sans" charset="0"/>
              </a:rPr>
              <a:t> </a:t>
            </a:r>
            <a:r>
              <a:rPr lang="it-IT" sz="2500" spc="168" dirty="0">
                <a:solidFill>
                  <a:schemeClr val="bg1"/>
                </a:solidFill>
                <a:latin typeface="DM Sans" charset="0"/>
                <a:ea typeface="DM Sans"/>
                <a:cs typeface="DM Sans"/>
              </a:rPr>
              <a:t>partnership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42191" y="4828880"/>
            <a:ext cx="9752965" cy="1032847"/>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2"/>
            <a:stretch>
              <a:fillRect t="-86495"/>
            </a:stretch>
          </a:blipFill>
        </p:spPr>
      </p:sp>
      <p:grpSp>
        <p:nvGrpSpPr>
          <p:cNvPr id="3" name="Group 3"/>
          <p:cNvGrpSpPr/>
          <p:nvPr/>
        </p:nvGrpSpPr>
        <p:grpSpPr>
          <a:xfrm>
            <a:off x="2120420" y="4370804"/>
            <a:ext cx="9610044" cy="1948998"/>
            <a:chOff x="0" y="0"/>
            <a:chExt cx="3682024" cy="746746"/>
          </a:xfrm>
        </p:grpSpPr>
        <p:sp>
          <p:nvSpPr>
            <p:cNvPr id="4" name="Freeform 4"/>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sp>
        <p:sp>
          <p:nvSpPr>
            <p:cNvPr id="5" name="TextBox 5"/>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2433485" y="4647820"/>
            <a:ext cx="1156649" cy="1173721"/>
          </a:xfrm>
          <a:custGeom>
            <a:avLst/>
            <a:gdLst/>
            <a:ahLst/>
            <a:cxnLst/>
            <a:rect l="l" t="t" r="r" b="b"/>
            <a:pathLst>
              <a:path w="1156649" h="1173721">
                <a:moveTo>
                  <a:pt x="0" y="0"/>
                </a:moveTo>
                <a:lnTo>
                  <a:pt x="1156649" y="0"/>
                </a:lnTo>
                <a:lnTo>
                  <a:pt x="1156649" y="1173721"/>
                </a:lnTo>
                <a:lnTo>
                  <a:pt x="0" y="117372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3977221" y="8654765"/>
            <a:ext cx="9752965" cy="1032847"/>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2"/>
            <a:stretch>
              <a:fillRect t="-86495"/>
            </a:stretch>
          </a:blipFill>
        </p:spPr>
      </p:sp>
      <p:grpSp>
        <p:nvGrpSpPr>
          <p:cNvPr id="8" name="Group 8"/>
          <p:cNvGrpSpPr/>
          <p:nvPr/>
        </p:nvGrpSpPr>
        <p:grpSpPr>
          <a:xfrm>
            <a:off x="3977221" y="6479636"/>
            <a:ext cx="9610044" cy="2446078"/>
            <a:chOff x="0" y="0"/>
            <a:chExt cx="3682024" cy="746746"/>
          </a:xfrm>
        </p:grpSpPr>
        <p:sp>
          <p:nvSpPr>
            <p:cNvPr id="9" name="Freeform 9"/>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sp>
        <p:sp>
          <p:nvSpPr>
            <p:cNvPr id="10" name="TextBox 10"/>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4243115" y="6933117"/>
            <a:ext cx="1159455" cy="1178744"/>
          </a:xfrm>
          <a:custGeom>
            <a:avLst/>
            <a:gdLst/>
            <a:ahLst/>
            <a:cxnLst/>
            <a:rect l="l" t="t" r="r" b="b"/>
            <a:pathLst>
              <a:path w="1159455" h="1178744">
                <a:moveTo>
                  <a:pt x="0" y="0"/>
                </a:moveTo>
                <a:lnTo>
                  <a:pt x="1159455" y="0"/>
                </a:lnTo>
                <a:lnTo>
                  <a:pt x="1159455" y="1178744"/>
                </a:lnTo>
                <a:lnTo>
                  <a:pt x="0" y="117874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2"/>
          <p:cNvSpPr txBox="1"/>
          <p:nvPr/>
        </p:nvSpPr>
        <p:spPr>
          <a:xfrm>
            <a:off x="2142191" y="907655"/>
            <a:ext cx="15117109" cy="3180358"/>
          </a:xfrm>
          <a:prstGeom prst="rect">
            <a:avLst/>
          </a:prstGeom>
        </p:spPr>
        <p:txBody>
          <a:bodyPr wrap="square" lIns="0" tIns="0" rIns="0" bIns="0" rtlCol="0" anchor="t">
            <a:spAutoFit/>
          </a:bodyPr>
          <a:lstStyle/>
          <a:p>
            <a:pPr>
              <a:lnSpc>
                <a:spcPts val="12395"/>
              </a:lnSpc>
            </a:pPr>
            <a:r>
              <a:rPr lang="en-US" sz="8982" b="1" spc="880" dirty="0">
                <a:solidFill>
                  <a:srgbClr val="103F91"/>
                </a:solidFill>
                <a:latin typeface="Oswald Bold"/>
                <a:ea typeface="Oswald Bold"/>
                <a:cs typeface="Oswald Bold"/>
                <a:sym typeface="Oswald Bold"/>
              </a:rPr>
              <a:t>Development of a project proposal: partnership </a:t>
            </a:r>
            <a:endParaRPr lang="en-US" sz="8982" b="1" spc="880" dirty="0">
              <a:solidFill>
                <a:srgbClr val="103F91"/>
              </a:solidFill>
              <a:latin typeface="Oswald Bold"/>
              <a:ea typeface="Oswald Bold"/>
              <a:cs typeface="Oswald Bold"/>
              <a:sym typeface="Oswald Bold"/>
            </a:endParaRPr>
          </a:p>
        </p:txBody>
      </p:sp>
      <p:sp>
        <p:nvSpPr>
          <p:cNvPr id="13" name="TextBox 13"/>
          <p:cNvSpPr txBox="1"/>
          <p:nvPr/>
        </p:nvSpPr>
        <p:spPr>
          <a:xfrm>
            <a:off x="3868149" y="4932099"/>
            <a:ext cx="7132181" cy="776687"/>
          </a:xfrm>
          <a:prstGeom prst="rect">
            <a:avLst/>
          </a:prstGeom>
        </p:spPr>
        <p:txBody>
          <a:bodyPr lIns="0" tIns="0" rIns="0" bIns="0" rtlCol="0" anchor="t">
            <a:spAutoFit/>
          </a:bodyPr>
          <a:lstStyle/>
          <a:p>
            <a:pPr lvl="0">
              <a:lnSpc>
                <a:spcPts val="3050"/>
              </a:lnSpc>
              <a:spcBef>
                <a:spcPct val="0"/>
              </a:spcBef>
            </a:pPr>
            <a:r>
              <a:rPr lang="en-US" sz="2210" spc="216" dirty="0">
                <a:solidFill>
                  <a:srgbClr val="231F20"/>
                </a:solidFill>
                <a:latin typeface="DM Sans"/>
                <a:ea typeface="DM Sans"/>
                <a:cs typeface="DM Sans"/>
                <a:sym typeface="DM Sans"/>
              </a:rPr>
              <a:t>The partnership is crucial in a cross-border cooperation </a:t>
            </a:r>
            <a:r>
              <a:rPr lang="en-US" sz="2210" spc="216" dirty="0" smtClean="0">
                <a:solidFill>
                  <a:srgbClr val="231F20"/>
                </a:solidFill>
                <a:latin typeface="DM Sans"/>
                <a:ea typeface="DM Sans"/>
                <a:cs typeface="DM Sans"/>
                <a:sym typeface="DM Sans"/>
              </a:rPr>
              <a:t>project.</a:t>
            </a:r>
          </a:p>
        </p:txBody>
      </p:sp>
      <p:sp>
        <p:nvSpPr>
          <p:cNvPr id="14" name="TextBox 14"/>
          <p:cNvSpPr txBox="1"/>
          <p:nvPr/>
        </p:nvSpPr>
        <p:spPr>
          <a:xfrm>
            <a:off x="3945185" y="6956615"/>
            <a:ext cx="7132181" cy="379143"/>
          </a:xfrm>
          <a:prstGeom prst="rect">
            <a:avLst/>
          </a:prstGeom>
        </p:spPr>
        <p:txBody>
          <a:bodyPr lIns="0" tIns="0" rIns="0" bIns="0" rtlCol="0" anchor="t">
            <a:spAutoFit/>
          </a:bodyPr>
          <a:lstStyle/>
          <a:p>
            <a:pPr marL="0" lvl="0" indent="0" algn="l">
              <a:lnSpc>
                <a:spcPts val="3050"/>
              </a:lnSpc>
              <a:spcBef>
                <a:spcPct val="0"/>
              </a:spcBef>
            </a:pPr>
            <a:endParaRPr lang="en-US" sz="2210" spc="216" dirty="0">
              <a:solidFill>
                <a:srgbClr val="231F20"/>
              </a:solidFill>
              <a:latin typeface="DM Sans"/>
              <a:ea typeface="DM Sans"/>
              <a:cs typeface="DM Sans"/>
              <a:sym typeface="DM Sans"/>
            </a:endParaRPr>
          </a:p>
        </p:txBody>
      </p:sp>
      <p:sp>
        <p:nvSpPr>
          <p:cNvPr id="15" name="Freeform 15"/>
          <p:cNvSpPr/>
          <p:nvPr/>
        </p:nvSpPr>
        <p:spPr>
          <a:xfrm>
            <a:off x="-2590800" y="7335758"/>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Freeform 16"/>
          <p:cNvSpPr/>
          <p:nvPr/>
        </p:nvSpPr>
        <p:spPr>
          <a:xfrm>
            <a:off x="13583636" y="8151006"/>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9"/>
            <a:stretch>
              <a:fillRect/>
            </a:stretch>
          </a:blipFill>
        </p:spPr>
      </p:sp>
      <p:sp>
        <p:nvSpPr>
          <p:cNvPr id="17" name="Rettangolo 16"/>
          <p:cNvSpPr/>
          <p:nvPr/>
        </p:nvSpPr>
        <p:spPr>
          <a:xfrm>
            <a:off x="5703179" y="6611304"/>
            <a:ext cx="7862315" cy="3139321"/>
          </a:xfrm>
          <a:prstGeom prst="rect">
            <a:avLst/>
          </a:prstGeom>
        </p:spPr>
        <p:txBody>
          <a:bodyPr wrap="square">
            <a:spAutoFit/>
          </a:bodyPr>
          <a:lstStyle/>
          <a:p>
            <a:r>
              <a:rPr lang="en-US" sz="2200" dirty="0">
                <a:latin typeface="DM Sans" charset="0"/>
              </a:rPr>
              <a:t>The description of the partnership should highlight the </a:t>
            </a:r>
            <a:r>
              <a:rPr lang="en-US" sz="2200" dirty="0" smtClean="0">
                <a:latin typeface="DM Sans" charset="0"/>
              </a:rPr>
              <a:t>following:</a:t>
            </a:r>
          </a:p>
          <a:p>
            <a:pPr marL="342900" indent="-342900">
              <a:buFont typeface="Arial" pitchFamily="34" charset="0"/>
              <a:buChar char="•"/>
            </a:pPr>
            <a:r>
              <a:rPr lang="en-US" sz="2200" dirty="0" smtClean="0">
                <a:latin typeface="DM Sans" charset="0"/>
              </a:rPr>
              <a:t>Description </a:t>
            </a:r>
            <a:r>
              <a:rPr lang="en-US" sz="2200" dirty="0">
                <a:latin typeface="DM Sans" charset="0"/>
              </a:rPr>
              <a:t>of each beneficiary;</a:t>
            </a:r>
          </a:p>
          <a:p>
            <a:pPr marL="342900" indent="-342900">
              <a:buFont typeface="Arial" pitchFamily="34" charset="0"/>
              <a:buChar char="•"/>
            </a:pPr>
            <a:r>
              <a:rPr lang="en-US" sz="2200" dirty="0">
                <a:latin typeface="DM Sans" charset="0"/>
              </a:rPr>
              <a:t>Lead Beneficiary’s Role;</a:t>
            </a:r>
          </a:p>
          <a:p>
            <a:pPr marL="342900" indent="-342900">
              <a:buFont typeface="Arial" pitchFamily="34" charset="0"/>
              <a:buChar char="•"/>
            </a:pPr>
            <a:r>
              <a:rPr lang="en-US" sz="2200" dirty="0">
                <a:latin typeface="DM Sans" charset="0"/>
              </a:rPr>
              <a:t>Complementarity of the beneficiaries;</a:t>
            </a:r>
          </a:p>
          <a:p>
            <a:pPr marL="342900" indent="-342900">
              <a:buFont typeface="Arial" pitchFamily="34" charset="0"/>
              <a:buChar char="•"/>
            </a:pPr>
            <a:r>
              <a:rPr lang="en-US" sz="2200" dirty="0">
                <a:latin typeface="DM Sans" charset="0"/>
              </a:rPr>
              <a:t>Joint character of the </a:t>
            </a:r>
            <a:r>
              <a:rPr lang="en-US" sz="2200" dirty="0" smtClean="0">
                <a:latin typeface="DM Sans" charset="0"/>
              </a:rPr>
              <a:t>project.</a:t>
            </a:r>
            <a:endParaRPr lang="en-US" sz="2200" dirty="0">
              <a:latin typeface="DM Sans" charset="0"/>
            </a:endParaRPr>
          </a:p>
          <a:p>
            <a:endParaRPr lang="en-US" sz="2200" dirty="0">
              <a:latin typeface="DM Sans" charset="0"/>
            </a:endParaRPr>
          </a:p>
          <a:p>
            <a:endParaRPr lang="en-US" sz="2200" dirty="0" smtClean="0">
              <a:latin typeface="DM Sans" charset="0"/>
            </a:endParaRPr>
          </a:p>
          <a:p>
            <a:endParaRPr lang="it-IT" sz="2200" dirty="0">
              <a:latin typeface="DM San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3E8B"/>
        </a:solidFill>
        <a:effectLst/>
      </p:bgPr>
    </p:bg>
    <p:spTree>
      <p:nvGrpSpPr>
        <p:cNvPr id="1" name=""/>
        <p:cNvGrpSpPr/>
        <p:nvPr/>
      </p:nvGrpSpPr>
      <p:grpSpPr>
        <a:xfrm>
          <a:off x="0" y="0"/>
          <a:ext cx="0" cy="0"/>
          <a:chOff x="0" y="0"/>
          <a:chExt cx="0" cy="0"/>
        </a:xfrm>
      </p:grpSpPr>
      <p:sp>
        <p:nvSpPr>
          <p:cNvPr id="2" name="Freeform 2"/>
          <p:cNvSpPr/>
          <p:nvPr/>
        </p:nvSpPr>
        <p:spPr>
          <a:xfrm>
            <a:off x="-8169367" y="-10264537"/>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4" name="Freeform 4"/>
          <p:cNvSpPr/>
          <p:nvPr/>
        </p:nvSpPr>
        <p:spPr>
          <a:xfrm>
            <a:off x="13447294" y="-3843198"/>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8201208"/>
            <a:ext cx="3509020" cy="1057092"/>
          </a:xfrm>
          <a:custGeom>
            <a:avLst/>
            <a:gdLst/>
            <a:ahLst/>
            <a:cxnLst/>
            <a:rect l="l" t="t" r="r" b="b"/>
            <a:pathLst>
              <a:path w="3509020" h="1057092">
                <a:moveTo>
                  <a:pt x="0" y="0"/>
                </a:moveTo>
                <a:lnTo>
                  <a:pt x="3509020" y="0"/>
                </a:lnTo>
                <a:lnTo>
                  <a:pt x="3509020" y="1057092"/>
                </a:lnTo>
                <a:lnTo>
                  <a:pt x="0" y="1057092"/>
                </a:lnTo>
                <a:lnTo>
                  <a:pt x="0" y="0"/>
                </a:lnTo>
                <a:close/>
              </a:path>
            </a:pathLst>
          </a:custGeom>
          <a:blipFill>
            <a:blip r:embed="rId4"/>
            <a:stretch>
              <a:fillRect/>
            </a:stretch>
          </a:blipFill>
        </p:spPr>
      </p:sp>
      <p:sp>
        <p:nvSpPr>
          <p:cNvPr id="6" name="TextBox 6"/>
          <p:cNvSpPr txBox="1"/>
          <p:nvPr/>
        </p:nvSpPr>
        <p:spPr>
          <a:xfrm>
            <a:off x="2514600" y="4284618"/>
            <a:ext cx="11408406" cy="3564309"/>
          </a:xfrm>
          <a:prstGeom prst="rect">
            <a:avLst/>
          </a:prstGeom>
        </p:spPr>
        <p:txBody>
          <a:bodyPr wrap="square" lIns="0" tIns="0" rIns="0" bIns="0" rtlCol="0" anchor="t">
            <a:spAutoFit/>
          </a:bodyPr>
          <a:lstStyle/>
          <a:p>
            <a:pPr>
              <a:lnSpc>
                <a:spcPts val="3999"/>
              </a:lnSpc>
            </a:pPr>
            <a:r>
              <a:rPr lang="en-US" sz="2898" spc="284" dirty="0">
                <a:solidFill>
                  <a:srgbClr val="F5FFF5"/>
                </a:solidFill>
                <a:latin typeface="DM Sans"/>
                <a:ea typeface="DM Sans"/>
                <a:cs typeface="DM Sans"/>
                <a:sym typeface="DM Sans"/>
              </a:rPr>
              <a:t>The need for a communication Strategy for individual projects derives from the </a:t>
            </a:r>
            <a:r>
              <a:rPr lang="en-US" sz="2898" spc="284" dirty="0" err="1">
                <a:solidFill>
                  <a:srgbClr val="F5FFF5"/>
                </a:solidFill>
                <a:latin typeface="DM Sans"/>
                <a:ea typeface="DM Sans"/>
                <a:cs typeface="DM Sans"/>
                <a:sym typeface="DM Sans"/>
              </a:rPr>
              <a:t>Programme’s</a:t>
            </a:r>
            <a:r>
              <a:rPr lang="en-US" sz="2898" spc="284" dirty="0">
                <a:solidFill>
                  <a:srgbClr val="F5FFF5"/>
                </a:solidFill>
                <a:latin typeface="DM Sans"/>
                <a:ea typeface="DM Sans"/>
                <a:cs typeface="DM Sans"/>
                <a:sym typeface="DM Sans"/>
              </a:rPr>
              <a:t> communication objectives. Applicants are invited to consult the </a:t>
            </a:r>
            <a:r>
              <a:rPr lang="en-US" sz="2898" spc="284" dirty="0" err="1">
                <a:solidFill>
                  <a:srgbClr val="F5FFF5"/>
                </a:solidFill>
                <a:latin typeface="DM Sans"/>
                <a:ea typeface="DM Sans"/>
                <a:cs typeface="DM Sans"/>
                <a:sym typeface="DM Sans"/>
              </a:rPr>
              <a:t>Programme</a:t>
            </a:r>
            <a:r>
              <a:rPr lang="en-US" sz="2898" spc="284" dirty="0">
                <a:solidFill>
                  <a:srgbClr val="F5FFF5"/>
                </a:solidFill>
                <a:latin typeface="DM Sans"/>
                <a:ea typeface="DM Sans"/>
                <a:cs typeface="DM Sans"/>
                <a:sym typeface="DM Sans"/>
              </a:rPr>
              <a:t> (especially Section 5) and the Annex 25 Communication Guide for Project Beneficiaries of the Call, before drafting the project’s communication </a:t>
            </a:r>
            <a:r>
              <a:rPr lang="en-US" sz="2898" spc="284" dirty="0" smtClean="0">
                <a:solidFill>
                  <a:srgbClr val="F5FFF5"/>
                </a:solidFill>
                <a:latin typeface="DM Sans"/>
                <a:ea typeface="DM Sans"/>
                <a:cs typeface="DM Sans"/>
                <a:sym typeface="DM Sans"/>
              </a:rPr>
              <a:t>Strategy. </a:t>
            </a:r>
            <a:endParaRPr lang="en-US" sz="2898" spc="284" dirty="0">
              <a:solidFill>
                <a:srgbClr val="F5FFF5"/>
              </a:solidFill>
              <a:latin typeface="DM Sans"/>
              <a:ea typeface="DM Sans"/>
              <a:cs typeface="DM Sans"/>
              <a:sym typeface="DM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3E8B"/>
        </a:solidFill>
        <a:effectLst/>
      </p:bgPr>
    </p:bg>
    <p:spTree>
      <p:nvGrpSpPr>
        <p:cNvPr id="1" name=""/>
        <p:cNvGrpSpPr/>
        <p:nvPr/>
      </p:nvGrpSpPr>
      <p:grpSpPr>
        <a:xfrm>
          <a:off x="0" y="0"/>
          <a:ext cx="0" cy="0"/>
          <a:chOff x="0" y="0"/>
          <a:chExt cx="0" cy="0"/>
        </a:xfrm>
      </p:grpSpPr>
      <p:sp>
        <p:nvSpPr>
          <p:cNvPr id="2" name="Freeform 2"/>
          <p:cNvSpPr/>
          <p:nvPr/>
        </p:nvSpPr>
        <p:spPr>
          <a:xfrm>
            <a:off x="-8169367" y="-10264537"/>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4" name="Freeform 4"/>
          <p:cNvSpPr/>
          <p:nvPr/>
        </p:nvSpPr>
        <p:spPr>
          <a:xfrm>
            <a:off x="13447294" y="-3843198"/>
            <a:ext cx="15841853" cy="16255633"/>
          </a:xfrm>
          <a:custGeom>
            <a:avLst/>
            <a:gdLst/>
            <a:ahLst/>
            <a:cxnLst/>
            <a:rect l="l" t="t" r="r" b="b"/>
            <a:pathLst>
              <a:path w="15841853" h="16255633">
                <a:moveTo>
                  <a:pt x="0" y="0"/>
                </a:moveTo>
                <a:lnTo>
                  <a:pt x="15841853" y="0"/>
                </a:lnTo>
                <a:lnTo>
                  <a:pt x="15841853" y="16255632"/>
                </a:lnTo>
                <a:lnTo>
                  <a:pt x="0" y="162556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8201208"/>
            <a:ext cx="3509020" cy="1057092"/>
          </a:xfrm>
          <a:custGeom>
            <a:avLst/>
            <a:gdLst/>
            <a:ahLst/>
            <a:cxnLst/>
            <a:rect l="l" t="t" r="r" b="b"/>
            <a:pathLst>
              <a:path w="3509020" h="1057092">
                <a:moveTo>
                  <a:pt x="0" y="0"/>
                </a:moveTo>
                <a:lnTo>
                  <a:pt x="3509020" y="0"/>
                </a:lnTo>
                <a:lnTo>
                  <a:pt x="3509020" y="1057092"/>
                </a:lnTo>
                <a:lnTo>
                  <a:pt x="0" y="1057092"/>
                </a:lnTo>
                <a:lnTo>
                  <a:pt x="0" y="0"/>
                </a:lnTo>
                <a:close/>
              </a:path>
            </a:pathLst>
          </a:custGeom>
          <a:blipFill>
            <a:blip r:embed="rId4"/>
            <a:stretch>
              <a:fillRect/>
            </a:stretch>
          </a:blipFill>
        </p:spPr>
      </p:sp>
      <p:sp>
        <p:nvSpPr>
          <p:cNvPr id="6" name="TextBox 6"/>
          <p:cNvSpPr txBox="1"/>
          <p:nvPr/>
        </p:nvSpPr>
        <p:spPr>
          <a:xfrm>
            <a:off x="2514600" y="4284618"/>
            <a:ext cx="11408406" cy="2029786"/>
          </a:xfrm>
          <a:prstGeom prst="rect">
            <a:avLst/>
          </a:prstGeom>
        </p:spPr>
        <p:txBody>
          <a:bodyPr wrap="square" lIns="0" tIns="0" rIns="0" bIns="0" rtlCol="0" anchor="t">
            <a:spAutoFit/>
          </a:bodyPr>
          <a:lstStyle/>
          <a:p>
            <a:pPr>
              <a:lnSpc>
                <a:spcPts val="3999"/>
              </a:lnSpc>
            </a:pPr>
            <a:r>
              <a:rPr lang="en-US" sz="2898" spc="284" dirty="0">
                <a:solidFill>
                  <a:srgbClr val="F5FFF5"/>
                </a:solidFill>
                <a:latin typeface="DM Sans"/>
                <a:ea typeface="DM Sans"/>
                <a:cs typeface="DM Sans"/>
                <a:sym typeface="DM Sans"/>
              </a:rPr>
              <a:t>It is mandatory for the partnership identify a professional communication manager with professional skills for the communication activities and social media.</a:t>
            </a:r>
          </a:p>
        </p:txBody>
      </p:sp>
    </p:spTree>
    <p:extLst>
      <p:ext uri="{BB962C8B-B14F-4D97-AF65-F5344CB8AC3E}">
        <p14:creationId xmlns:p14="http://schemas.microsoft.com/office/powerpoint/2010/main" val="954836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589541" y="5472067"/>
            <a:ext cx="15108918" cy="0"/>
          </a:xfrm>
          <a:prstGeom prst="line">
            <a:avLst/>
          </a:prstGeom>
          <a:ln w="38100" cap="flat">
            <a:solidFill>
              <a:srgbClr val="000000"/>
            </a:solidFill>
            <a:prstDash val="solid"/>
            <a:headEnd type="none" w="sm" len="sm"/>
            <a:tailEnd type="none" w="sm" len="sm"/>
          </a:ln>
        </p:spPr>
      </p:sp>
      <p:grpSp>
        <p:nvGrpSpPr>
          <p:cNvPr id="5" name="Group 5"/>
          <p:cNvGrpSpPr/>
          <p:nvPr/>
        </p:nvGrpSpPr>
        <p:grpSpPr>
          <a:xfrm>
            <a:off x="6330676" y="5240576"/>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4728413" y="6832245"/>
            <a:ext cx="3204526" cy="949234"/>
          </a:xfrm>
          <a:prstGeom prst="rect">
            <a:avLst/>
          </a:prstGeom>
        </p:spPr>
        <p:txBody>
          <a:bodyPr lIns="0" tIns="0" rIns="0" bIns="0" rtlCol="0" anchor="t">
            <a:spAutoFit/>
          </a:bodyPr>
          <a:lstStyle/>
          <a:p>
            <a:pPr algn="ctr">
              <a:lnSpc>
                <a:spcPts val="2545"/>
              </a:lnSpc>
            </a:pPr>
            <a:r>
              <a:rPr lang="en-US" sz="1844" spc="180" dirty="0">
                <a:solidFill>
                  <a:srgbClr val="231F20"/>
                </a:solidFill>
                <a:latin typeface="DM Sans"/>
                <a:ea typeface="DM Sans"/>
                <a:cs typeface="DM Sans"/>
                <a:sym typeface="DM Sans"/>
              </a:rPr>
              <a:t>EU rules on eligibility as set out in the CPR, ERDF and </a:t>
            </a:r>
            <a:r>
              <a:rPr lang="en-US" sz="1844" spc="180" dirty="0" err="1">
                <a:solidFill>
                  <a:srgbClr val="231F20"/>
                </a:solidFill>
                <a:latin typeface="DM Sans"/>
                <a:ea typeface="DM Sans"/>
                <a:cs typeface="DM Sans"/>
                <a:sym typeface="DM Sans"/>
              </a:rPr>
              <a:t>Interreg</a:t>
            </a:r>
            <a:r>
              <a:rPr lang="en-US" sz="1844" spc="180" dirty="0">
                <a:solidFill>
                  <a:srgbClr val="231F20"/>
                </a:solidFill>
                <a:latin typeface="DM Sans"/>
                <a:ea typeface="DM Sans"/>
                <a:cs typeface="DM Sans"/>
                <a:sym typeface="DM Sans"/>
              </a:rPr>
              <a:t> Regulations</a:t>
            </a:r>
            <a:endParaRPr lang="en-US" sz="1844" spc="180" dirty="0">
              <a:solidFill>
                <a:srgbClr val="231F20"/>
              </a:solidFill>
              <a:latin typeface="DM Sans"/>
              <a:ea typeface="DM Sans"/>
              <a:cs typeface="DM Sans"/>
              <a:sym typeface="DM Sans"/>
            </a:endParaRPr>
          </a:p>
        </p:txBody>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0" name="TextBox 10"/>
          <p:cNvSpPr txBox="1"/>
          <p:nvPr/>
        </p:nvSpPr>
        <p:spPr>
          <a:xfrm>
            <a:off x="4846138" y="5941547"/>
            <a:ext cx="3467055" cy="50244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A</a:t>
            </a:r>
            <a:endParaRPr lang="en-US" sz="2951" b="1" spc="289" dirty="0">
              <a:solidFill>
                <a:srgbClr val="231F20"/>
              </a:solidFill>
              <a:latin typeface="DM Sans Bold"/>
              <a:ea typeface="DM Sans Bold"/>
              <a:cs typeface="DM Sans Bold"/>
              <a:sym typeface="DM Sans Bold"/>
            </a:endParaRPr>
          </a:p>
        </p:txBody>
      </p:sp>
      <p:grpSp>
        <p:nvGrpSpPr>
          <p:cNvPr id="12" name="Group 12"/>
          <p:cNvGrpSpPr/>
          <p:nvPr/>
        </p:nvGrpSpPr>
        <p:grpSpPr>
          <a:xfrm>
            <a:off x="10287080" y="5193599"/>
            <a:ext cx="501082" cy="50108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grpSp>
        <p:nvGrpSpPr>
          <p:cNvPr id="17" name="Group 17"/>
          <p:cNvGrpSpPr/>
          <p:nvPr/>
        </p:nvGrpSpPr>
        <p:grpSpPr>
          <a:xfrm>
            <a:off x="14206569" y="5240576"/>
            <a:ext cx="501082" cy="50108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A6A6"/>
            </a:solidFill>
            <a:ln cap="sq">
              <a:noFill/>
              <a:prstDash val="solid"/>
              <a:miter/>
            </a:ln>
          </p:spPr>
        </p:sp>
        <p:sp>
          <p:nvSpPr>
            <p:cNvPr id="19" name="TextBox 1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26" name="TextBox 26"/>
          <p:cNvSpPr txBox="1"/>
          <p:nvPr/>
        </p:nvSpPr>
        <p:spPr>
          <a:xfrm>
            <a:off x="8953501" y="6671945"/>
            <a:ext cx="3204526" cy="1269835"/>
          </a:xfrm>
          <a:prstGeom prst="rect">
            <a:avLst/>
          </a:prstGeom>
        </p:spPr>
        <p:txBody>
          <a:bodyPr lIns="0" tIns="0" rIns="0" bIns="0" rtlCol="0" anchor="t">
            <a:spAutoFit/>
          </a:bodyPr>
          <a:lstStyle/>
          <a:p>
            <a:pPr algn="ctr">
              <a:lnSpc>
                <a:spcPts val="2545"/>
              </a:lnSpc>
            </a:pPr>
            <a:r>
              <a:rPr lang="en-US" sz="1844" spc="180" dirty="0" err="1">
                <a:solidFill>
                  <a:srgbClr val="231F20"/>
                </a:solidFill>
                <a:latin typeface="DM Sans"/>
                <a:ea typeface="DM Sans"/>
                <a:cs typeface="DM Sans"/>
                <a:sym typeface="DM Sans"/>
              </a:rPr>
              <a:t>Programme</a:t>
            </a:r>
            <a:r>
              <a:rPr lang="en-US" sz="1844" spc="180" dirty="0">
                <a:solidFill>
                  <a:srgbClr val="231F20"/>
                </a:solidFill>
                <a:latin typeface="DM Sans"/>
                <a:ea typeface="DM Sans"/>
                <a:cs typeface="DM Sans"/>
                <a:sym typeface="DM Sans"/>
              </a:rPr>
              <a:t> eligibility rules as set out in this Manual and detailed in each call for proposals</a:t>
            </a:r>
            <a:endParaRPr lang="en-US" sz="1844" spc="180" dirty="0">
              <a:solidFill>
                <a:srgbClr val="231F20"/>
              </a:solidFill>
              <a:latin typeface="DM Sans"/>
              <a:ea typeface="DM Sans"/>
              <a:cs typeface="DM Sans"/>
              <a:sym typeface="DM Sans"/>
            </a:endParaRPr>
          </a:p>
        </p:txBody>
      </p:sp>
      <p:sp>
        <p:nvSpPr>
          <p:cNvPr id="27" name="TextBox 27"/>
          <p:cNvSpPr txBox="1"/>
          <p:nvPr/>
        </p:nvSpPr>
        <p:spPr>
          <a:xfrm>
            <a:off x="9200847" y="6055523"/>
            <a:ext cx="2709833" cy="50244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B</a:t>
            </a:r>
            <a:endParaRPr lang="en-US" sz="2951" b="1" spc="289" dirty="0">
              <a:solidFill>
                <a:srgbClr val="231F20"/>
              </a:solidFill>
              <a:latin typeface="DM Sans Bold"/>
              <a:ea typeface="DM Sans Bold"/>
              <a:cs typeface="DM Sans Bold"/>
              <a:sym typeface="DM Sans Bold"/>
            </a:endParaRPr>
          </a:p>
        </p:txBody>
      </p:sp>
      <p:sp>
        <p:nvSpPr>
          <p:cNvPr id="28" name="TextBox 28"/>
          <p:cNvSpPr txBox="1"/>
          <p:nvPr/>
        </p:nvSpPr>
        <p:spPr>
          <a:xfrm>
            <a:off x="12854845" y="6557968"/>
            <a:ext cx="3204526" cy="1911036"/>
          </a:xfrm>
          <a:prstGeom prst="rect">
            <a:avLst/>
          </a:prstGeom>
        </p:spPr>
        <p:txBody>
          <a:bodyPr lIns="0" tIns="0" rIns="0" bIns="0" rtlCol="0" anchor="t">
            <a:spAutoFit/>
          </a:bodyPr>
          <a:lstStyle/>
          <a:p>
            <a:pPr algn="ctr">
              <a:lnSpc>
                <a:spcPts val="2545"/>
              </a:lnSpc>
            </a:pPr>
            <a:r>
              <a:rPr lang="en-US" sz="1844" spc="180" dirty="0">
                <a:solidFill>
                  <a:srgbClr val="231F20"/>
                </a:solidFill>
                <a:latin typeface="DM Sans"/>
                <a:ea typeface="DM Sans"/>
                <a:cs typeface="DM Sans"/>
                <a:sym typeface="DM Sans"/>
              </a:rPr>
              <a:t>National legislation eligibility rules. They apply only for matters not covered by EU and </a:t>
            </a:r>
            <a:r>
              <a:rPr lang="en-US" sz="1844" spc="180" dirty="0" err="1">
                <a:solidFill>
                  <a:srgbClr val="231F20"/>
                </a:solidFill>
                <a:latin typeface="DM Sans"/>
                <a:ea typeface="DM Sans"/>
                <a:cs typeface="DM Sans"/>
                <a:sym typeface="DM Sans"/>
              </a:rPr>
              <a:t>Programme</a:t>
            </a:r>
            <a:r>
              <a:rPr lang="en-US" sz="1844" spc="180" dirty="0">
                <a:solidFill>
                  <a:srgbClr val="231F20"/>
                </a:solidFill>
                <a:latin typeface="DM Sans"/>
                <a:ea typeface="DM Sans"/>
                <a:cs typeface="DM Sans"/>
                <a:sym typeface="DM Sans"/>
              </a:rPr>
              <a:t> eligibility rules</a:t>
            </a:r>
            <a:endParaRPr lang="en-US" sz="1844" spc="180" dirty="0">
              <a:solidFill>
                <a:srgbClr val="231F20"/>
              </a:solidFill>
              <a:latin typeface="DM Sans"/>
              <a:ea typeface="DM Sans"/>
              <a:cs typeface="DM Sans"/>
              <a:sym typeface="DM Sans"/>
            </a:endParaRPr>
          </a:p>
        </p:txBody>
      </p:sp>
      <p:sp>
        <p:nvSpPr>
          <p:cNvPr id="29" name="TextBox 29"/>
          <p:cNvSpPr txBox="1"/>
          <p:nvPr/>
        </p:nvSpPr>
        <p:spPr>
          <a:xfrm>
            <a:off x="13102192" y="5941547"/>
            <a:ext cx="2709833" cy="502445"/>
          </a:xfrm>
          <a:prstGeom prst="rect">
            <a:avLst/>
          </a:prstGeom>
        </p:spPr>
        <p:txBody>
          <a:bodyPr lIns="0" tIns="0" rIns="0" bIns="0" rtlCol="0" anchor="t">
            <a:spAutoFit/>
          </a:bodyPr>
          <a:lstStyle/>
          <a:p>
            <a:pPr algn="ctr">
              <a:lnSpc>
                <a:spcPts val="4073"/>
              </a:lnSpc>
            </a:pPr>
            <a:r>
              <a:rPr lang="en-US" sz="2951" b="1" spc="289" dirty="0" smtClean="0">
                <a:solidFill>
                  <a:srgbClr val="231F20"/>
                </a:solidFill>
                <a:latin typeface="DM Sans Bold"/>
                <a:ea typeface="DM Sans Bold"/>
                <a:cs typeface="DM Sans Bold"/>
                <a:sym typeface="DM Sans Bold"/>
              </a:rPr>
              <a:t>C</a:t>
            </a:r>
            <a:endParaRPr lang="en-US" sz="2951" b="1" spc="289" dirty="0">
              <a:solidFill>
                <a:srgbClr val="231F20"/>
              </a:solidFill>
              <a:latin typeface="DM Sans Bold"/>
              <a:ea typeface="DM Sans Bold"/>
              <a:cs typeface="DM Sans Bold"/>
              <a:sym typeface="DM Sans Bold"/>
            </a:endParaRP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4"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1925795"/>
            <a:ext cx="15108918" cy="1862048"/>
          </a:xfrm>
          <a:prstGeom prst="rect">
            <a:avLst/>
          </a:prstGeom>
        </p:spPr>
        <p:txBody>
          <a:bodyPr wrap="square">
            <a:spAutoFit/>
          </a:bodyPr>
          <a:lstStyle/>
          <a:p>
            <a:pPr algn="ctr"/>
            <a:r>
              <a:rPr lang="en-US" sz="5500" b="1" spc="880" dirty="0" smtClean="0">
                <a:solidFill>
                  <a:srgbClr val="103F91"/>
                </a:solidFill>
                <a:latin typeface="Oswald Bold"/>
                <a:ea typeface="Oswald Bold"/>
                <a:cs typeface="Oswald Bold"/>
                <a:sym typeface="Oswald Bold"/>
              </a:rPr>
              <a:t>Eligibility</a:t>
            </a:r>
          </a:p>
          <a:p>
            <a:pPr algn="ctr"/>
            <a:r>
              <a:rPr lang="en-US" sz="5500" b="1" spc="880" dirty="0" smtClean="0">
                <a:solidFill>
                  <a:srgbClr val="103F91"/>
                </a:solidFill>
                <a:latin typeface="Oswald Bold"/>
                <a:ea typeface="Oswald Bold"/>
                <a:cs typeface="Oswald Bold"/>
                <a:sym typeface="Oswald Bold"/>
              </a:rPr>
              <a:t>Expenditures-Regulatory </a:t>
            </a:r>
            <a:r>
              <a:rPr lang="en-US" sz="5500" b="1" spc="880" dirty="0">
                <a:solidFill>
                  <a:srgbClr val="103F91"/>
                </a:solidFill>
                <a:latin typeface="Oswald Bold"/>
                <a:ea typeface="Oswald Bold"/>
                <a:cs typeface="Oswald Bold"/>
                <a:sym typeface="Oswald Bold"/>
              </a:rPr>
              <a:t>framework</a:t>
            </a:r>
            <a:r>
              <a:rPr lang="en-US" sz="6000" b="1" spc="880" dirty="0">
                <a:solidFill>
                  <a:srgbClr val="103F91"/>
                </a:solidFill>
                <a:latin typeface="Oswald Bold"/>
                <a:ea typeface="Oswald Bold"/>
                <a:cs typeface="Oswald Bold"/>
                <a:sym typeface="Oswald Bold"/>
              </a:rPr>
              <a:t> </a:t>
            </a:r>
          </a:p>
        </p:txBody>
      </p:sp>
      <p:sp>
        <p:nvSpPr>
          <p:cNvPr id="11" name="Rettangolo 10"/>
          <p:cNvSpPr/>
          <p:nvPr/>
        </p:nvSpPr>
        <p:spPr>
          <a:xfrm>
            <a:off x="2190716" y="4089365"/>
            <a:ext cx="13963684" cy="412934"/>
          </a:xfrm>
          <a:prstGeom prst="rect">
            <a:avLst/>
          </a:prstGeom>
        </p:spPr>
        <p:txBody>
          <a:bodyPr wrap="square">
            <a:spAutoFit/>
          </a:bodyPr>
          <a:lstStyle/>
          <a:p>
            <a:pPr algn="ctr">
              <a:lnSpc>
                <a:spcPts val="2545"/>
              </a:lnSpc>
            </a:pPr>
            <a:r>
              <a:rPr lang="en-US" sz="2200" spc="180" dirty="0">
                <a:solidFill>
                  <a:srgbClr val="231F20"/>
                </a:solidFill>
                <a:latin typeface="DM Sans"/>
                <a:ea typeface="DM Sans"/>
                <a:cs typeface="DM Sans"/>
                <a:sym typeface="DM Sans"/>
              </a:rPr>
              <a:t>The application of the rules on the eligibility of the expenditures follow the below </a:t>
            </a:r>
            <a:r>
              <a:rPr lang="en-US" sz="2200" spc="180" dirty="0" smtClean="0">
                <a:solidFill>
                  <a:srgbClr val="231F20"/>
                </a:solidFill>
                <a:latin typeface="DM Sans"/>
                <a:ea typeface="DM Sans"/>
                <a:cs typeface="DM Sans"/>
                <a:sym typeface="DM Sans"/>
              </a:rPr>
              <a:t>ranking:</a:t>
            </a:r>
            <a:endParaRPr lang="en-US" sz="2200" spc="180" dirty="0">
              <a:solidFill>
                <a:srgbClr val="231F20"/>
              </a:solidFill>
              <a:latin typeface="DM Sans"/>
              <a:ea typeface="DM Sans"/>
              <a:cs typeface="DM Sans"/>
              <a:sym typeface="DM Sans"/>
            </a:endParaRPr>
          </a:p>
        </p:txBody>
      </p:sp>
      <p:pic>
        <p:nvPicPr>
          <p:cNvPr id="36" name="Immagine 35">
            <a:extLst>
              <a:ext uri="{FF2B5EF4-FFF2-40B4-BE49-F238E27FC236}">
                <a16:creationId xmlns:a16="http://schemas.microsoft.com/office/drawing/2014/main" xmlns="" id="{8CEF2E8E-4703-86E9-A531-A362EF717C72}"/>
              </a:ext>
            </a:extLst>
          </p:cNvPr>
          <p:cNvPicPr>
            <a:picLocks noChangeAspect="1"/>
          </p:cNvPicPr>
          <p:nvPr/>
        </p:nvPicPr>
        <p:blipFill>
          <a:blip r:embed="rId7"/>
          <a:stretch>
            <a:fillRect/>
          </a:stretch>
        </p:blipFill>
        <p:spPr>
          <a:xfrm>
            <a:off x="-2" y="6317276"/>
            <a:ext cx="5815615" cy="221943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35253">
            <a:off x="12977318" y="3808011"/>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01</a:t>
            </a:r>
          </a:p>
        </p:txBody>
      </p:sp>
      <p:sp>
        <p:nvSpPr>
          <p:cNvPr id="15" name="TextBox 15"/>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02</a:t>
            </a:r>
          </a:p>
        </p:txBody>
      </p:sp>
      <p:sp>
        <p:nvSpPr>
          <p:cNvPr id="20" name="TextBox 20"/>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03</a:t>
            </a:r>
          </a:p>
        </p:txBody>
      </p:sp>
      <p:sp>
        <p:nvSpPr>
          <p:cNvPr id="25" name="TextBox 25"/>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b="1" spc="649">
                <a:solidFill>
                  <a:srgbClr val="FFFBFB"/>
                </a:solidFill>
                <a:latin typeface="DM Sans Bold"/>
                <a:ea typeface="DM Sans Bold"/>
                <a:cs typeface="DM Sans Bold"/>
                <a:sym typeface="DM Sans Bold"/>
              </a:rPr>
              <a:t>04</a:t>
            </a:r>
          </a:p>
        </p:txBody>
      </p:sp>
      <p:sp>
        <p:nvSpPr>
          <p:cNvPr id="32" name="Freeform 32"/>
          <p:cNvSpPr/>
          <p:nvPr/>
        </p:nvSpPr>
        <p:spPr>
          <a:xfrm rot="-10799999">
            <a:off x="-2729621" y="-7074240"/>
            <a:ext cx="7835077" cy="10939025"/>
          </a:xfrm>
          <a:custGeom>
            <a:avLst/>
            <a:gdLst/>
            <a:ahLst/>
            <a:cxnLst/>
            <a:rect l="l" t="t" r="r" b="b"/>
            <a:pathLst>
              <a:path w="7835077" h="10939025">
                <a:moveTo>
                  <a:pt x="0" y="0"/>
                </a:moveTo>
                <a:lnTo>
                  <a:pt x="7835076" y="0"/>
                </a:lnTo>
                <a:lnTo>
                  <a:pt x="7835076" y="10939026"/>
                </a:lnTo>
                <a:lnTo>
                  <a:pt x="0" y="1093902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3" name="Freeform 33"/>
          <p:cNvSpPr/>
          <p:nvPr/>
        </p:nvSpPr>
        <p:spPr>
          <a:xfrm>
            <a:off x="14026823" y="475053"/>
            <a:ext cx="3675664" cy="1107294"/>
          </a:xfrm>
          <a:custGeom>
            <a:avLst/>
            <a:gdLst/>
            <a:ahLst/>
            <a:cxnLst/>
            <a:rect l="l" t="t" r="r" b="b"/>
            <a:pathLst>
              <a:path w="3675664" h="1107294">
                <a:moveTo>
                  <a:pt x="0" y="0"/>
                </a:moveTo>
                <a:lnTo>
                  <a:pt x="3675664" y="0"/>
                </a:lnTo>
                <a:lnTo>
                  <a:pt x="3675664" y="1107294"/>
                </a:lnTo>
                <a:lnTo>
                  <a:pt x="0" y="1107294"/>
                </a:lnTo>
                <a:lnTo>
                  <a:pt x="0" y="0"/>
                </a:lnTo>
                <a:close/>
              </a:path>
            </a:pathLst>
          </a:custGeom>
          <a:blipFill>
            <a:blip r:embed="rId6"/>
            <a:stretch>
              <a:fillRect/>
            </a:stretch>
          </a:blipFill>
        </p:spPr>
      </p:sp>
      <p:sp>
        <p:nvSpPr>
          <p:cNvPr id="34" name="TextBox 3"/>
          <p:cNvSpPr txBox="1"/>
          <p:nvPr/>
        </p:nvSpPr>
        <p:spPr>
          <a:xfrm>
            <a:off x="2514600" y="2745735"/>
            <a:ext cx="13639800" cy="1384995"/>
          </a:xfrm>
          <a:prstGeom prst="rect">
            <a:avLst/>
          </a:prstGeom>
        </p:spPr>
        <p:txBody>
          <a:bodyPr wrap="square" lIns="0" tIns="0" rIns="0" bIns="0" rtlCol="0" anchor="t">
            <a:spAutoFit/>
          </a:bodyPr>
          <a:lstStyle/>
          <a:p>
            <a:r>
              <a:rPr lang="en-US" sz="4500" b="1" spc="990" dirty="0">
                <a:solidFill>
                  <a:srgbClr val="FFFFFF"/>
                </a:solidFill>
                <a:latin typeface="Oswald Bold"/>
                <a:ea typeface="Oswald Bold"/>
                <a:cs typeface="Oswald Bold"/>
                <a:sym typeface="Oswald Bold"/>
              </a:rPr>
              <a:t>Development of a project proposal: communication </a:t>
            </a:r>
            <a:r>
              <a:rPr lang="en-US" sz="4500" b="1" spc="990" dirty="0" smtClean="0">
                <a:solidFill>
                  <a:srgbClr val="FFFFFF"/>
                </a:solidFill>
                <a:latin typeface="Oswald Bold"/>
                <a:ea typeface="Oswald Bold"/>
                <a:cs typeface="Oswald Bold"/>
                <a:sym typeface="Oswald Bold"/>
              </a:rPr>
              <a:t>strategy</a:t>
            </a:r>
            <a:endParaRPr lang="en-US" sz="4500" b="1" spc="990" dirty="0">
              <a:solidFill>
                <a:srgbClr val="FFFFFF"/>
              </a:solidFill>
              <a:latin typeface="Oswald Bold"/>
              <a:ea typeface="Oswald Bold"/>
              <a:cs typeface="Oswald Bold"/>
              <a:sym typeface="Oswald Bold"/>
            </a:endParaRPr>
          </a:p>
        </p:txBody>
      </p:sp>
      <p:sp>
        <p:nvSpPr>
          <p:cNvPr id="35" name="TextBox 6"/>
          <p:cNvSpPr txBox="1"/>
          <p:nvPr/>
        </p:nvSpPr>
        <p:spPr>
          <a:xfrm>
            <a:off x="2514600" y="4284618"/>
            <a:ext cx="11408406" cy="490904"/>
          </a:xfrm>
          <a:prstGeom prst="rect">
            <a:avLst/>
          </a:prstGeom>
        </p:spPr>
        <p:txBody>
          <a:bodyPr wrap="square" lIns="0" tIns="0" rIns="0" bIns="0" rtlCol="0" anchor="t">
            <a:spAutoFit/>
          </a:bodyPr>
          <a:lstStyle/>
          <a:p>
            <a:pPr>
              <a:lnSpc>
                <a:spcPts val="3999"/>
              </a:lnSpc>
            </a:pPr>
            <a:endParaRPr lang="en-US" sz="2898" spc="284" dirty="0">
              <a:solidFill>
                <a:srgbClr val="F5FFF5"/>
              </a:solidFill>
              <a:latin typeface="DM Sans"/>
              <a:ea typeface="DM Sans"/>
              <a:cs typeface="DM Sans"/>
              <a:sym typeface="DM Sans"/>
            </a:endParaRPr>
          </a:p>
        </p:txBody>
      </p:sp>
      <p:sp>
        <p:nvSpPr>
          <p:cNvPr id="2" name="Rettangolo 1"/>
          <p:cNvSpPr/>
          <p:nvPr/>
        </p:nvSpPr>
        <p:spPr>
          <a:xfrm>
            <a:off x="1589541" y="1925795"/>
            <a:ext cx="15108918" cy="1862048"/>
          </a:xfrm>
          <a:prstGeom prst="rect">
            <a:avLst/>
          </a:prstGeom>
        </p:spPr>
        <p:txBody>
          <a:bodyPr wrap="square">
            <a:spAutoFit/>
          </a:bodyPr>
          <a:lstStyle/>
          <a:p>
            <a:pPr algn="ctr"/>
            <a:r>
              <a:rPr lang="en-US" sz="5500" b="1" spc="880" dirty="0" smtClean="0">
                <a:solidFill>
                  <a:srgbClr val="103F91"/>
                </a:solidFill>
                <a:latin typeface="Oswald Bold"/>
                <a:ea typeface="Oswald Bold"/>
                <a:cs typeface="Oswald Bold"/>
                <a:sym typeface="Oswald Bold"/>
              </a:rPr>
              <a:t>Eligibility</a:t>
            </a:r>
          </a:p>
          <a:p>
            <a:pPr algn="ctr"/>
            <a:r>
              <a:rPr lang="en-US" sz="5500" b="1" spc="880" dirty="0" smtClean="0">
                <a:solidFill>
                  <a:srgbClr val="103F91"/>
                </a:solidFill>
                <a:latin typeface="Oswald Bold"/>
                <a:ea typeface="Oswald Bold"/>
                <a:cs typeface="Oswald Bold"/>
                <a:sym typeface="Oswald Bold"/>
              </a:rPr>
              <a:t>Expenditures-Regulatory </a:t>
            </a:r>
            <a:r>
              <a:rPr lang="en-US" sz="5500" b="1" spc="880" dirty="0">
                <a:solidFill>
                  <a:srgbClr val="103F91"/>
                </a:solidFill>
                <a:latin typeface="Oswald Bold"/>
                <a:ea typeface="Oswald Bold"/>
                <a:cs typeface="Oswald Bold"/>
                <a:sym typeface="Oswald Bold"/>
              </a:rPr>
              <a:t>framework</a:t>
            </a:r>
            <a:r>
              <a:rPr lang="en-US" sz="6000" b="1" spc="880" dirty="0">
                <a:solidFill>
                  <a:srgbClr val="103F91"/>
                </a:solidFill>
                <a:latin typeface="Oswald Bold"/>
                <a:ea typeface="Oswald Bold"/>
                <a:cs typeface="Oswald Bold"/>
                <a:sym typeface="Oswald Bold"/>
              </a:rPr>
              <a:t> </a:t>
            </a:r>
          </a:p>
        </p:txBody>
      </p:sp>
      <p:sp>
        <p:nvSpPr>
          <p:cNvPr id="11" name="Rettangolo 10"/>
          <p:cNvSpPr/>
          <p:nvPr/>
        </p:nvSpPr>
        <p:spPr>
          <a:xfrm>
            <a:off x="2190716" y="4771858"/>
            <a:ext cx="13963684" cy="1054584"/>
          </a:xfrm>
          <a:prstGeom prst="rect">
            <a:avLst/>
          </a:prstGeom>
        </p:spPr>
        <p:txBody>
          <a:bodyPr wrap="square">
            <a:spAutoFit/>
          </a:bodyPr>
          <a:lstStyle/>
          <a:p>
            <a:pPr algn="just">
              <a:lnSpc>
                <a:spcPts val="2545"/>
              </a:lnSpc>
            </a:pPr>
            <a:r>
              <a:rPr lang="en-US" sz="2200" spc="180" dirty="0">
                <a:solidFill>
                  <a:srgbClr val="231F20"/>
                </a:solidFill>
                <a:latin typeface="DM Sans"/>
                <a:ea typeface="DM Sans"/>
                <a:cs typeface="DM Sans"/>
                <a:sym typeface="DM Sans"/>
              </a:rPr>
              <a:t>All applicable EU and national rules on other than eligibility of expenditure matters, (e.g. rules on public procurement) should be followed by the beneficiaries considering the stricter applicable rule.</a:t>
            </a:r>
            <a:endParaRPr lang="en-US" sz="2200" spc="180" dirty="0">
              <a:solidFill>
                <a:srgbClr val="231F20"/>
              </a:solidFill>
              <a:latin typeface="DM Sans"/>
              <a:ea typeface="DM Sans"/>
              <a:cs typeface="DM Sans"/>
              <a:sym typeface="DM Sans"/>
            </a:endParaRPr>
          </a:p>
        </p:txBody>
      </p:sp>
    </p:spTree>
    <p:extLst>
      <p:ext uri="{BB962C8B-B14F-4D97-AF65-F5344CB8AC3E}">
        <p14:creationId xmlns:p14="http://schemas.microsoft.com/office/powerpoint/2010/main" val="2487857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1699</Words>
  <Application>Microsoft Office PowerPoint</Application>
  <PresentationFormat>Personalizzato</PresentationFormat>
  <Paragraphs>229</Paragraphs>
  <Slides>26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26</vt:i4>
      </vt:variant>
    </vt:vector>
  </HeadingPairs>
  <TitlesOfParts>
    <vt:vector size="36" baseType="lpstr">
      <vt:lpstr>Arial</vt:lpstr>
      <vt:lpstr>DM Sans Bold</vt:lpstr>
      <vt:lpstr>Montserrat Classic Bold</vt:lpstr>
      <vt:lpstr>Montserrat Light</vt:lpstr>
      <vt:lpstr>Wingdings</vt:lpstr>
      <vt:lpstr>DM Sans</vt:lpstr>
      <vt:lpstr>Open Sans</vt:lpstr>
      <vt:lpstr>Calibri</vt:lpstr>
      <vt:lpstr>Oswald Bold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 presentazioni GRIT</dc:title>
  <dc:creator>Maristella</dc:creator>
  <cp:lastModifiedBy>maristella mantuano</cp:lastModifiedBy>
  <cp:revision>28</cp:revision>
  <dcterms:created xsi:type="dcterms:W3CDTF">2006-08-16T00:00:00Z</dcterms:created>
  <dcterms:modified xsi:type="dcterms:W3CDTF">2024-10-03T11:18:16Z</dcterms:modified>
  <dc:identifier>DAGRScj7YDw</dc:identifier>
</cp:coreProperties>
</file>