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5" r:id="rId5"/>
    <p:sldId id="266" r:id="rId6"/>
    <p:sldId id="260" r:id="rId7"/>
    <p:sldId id="277" r:id="rId8"/>
    <p:sldId id="263" r:id="rId9"/>
    <p:sldId id="261" r:id="rId10"/>
    <p:sldId id="267" r:id="rId11"/>
    <p:sldId id="268" r:id="rId12"/>
    <p:sldId id="269" r:id="rId13"/>
    <p:sldId id="270" r:id="rId14"/>
    <p:sldId id="276" r:id="rId15"/>
    <p:sldId id="272" r:id="rId16"/>
    <p:sldId id="273" r:id="rId17"/>
    <p:sldId id="271" r:id="rId18"/>
    <p:sldId id="274" r:id="rId19"/>
    <p:sldId id="275" r:id="rId20"/>
    <p:sldId id="264" r:id="rId21"/>
  </p:sldIdLst>
  <p:sldSz cx="18288000" cy="10287000"/>
  <p:notesSz cx="6858000" cy="9144000"/>
  <p:embeddedFontLst>
    <p:embeddedFont>
      <p:font typeface="Montserrat Classic Bold" charset="0"/>
      <p:regular r:id="rId22"/>
    </p:embeddedFont>
    <p:embeddedFont>
      <p:font typeface="Montserrat Light" charset="0"/>
      <p:regular r:id="rId23"/>
    </p:embeddedFont>
    <p:embeddedFont>
      <p:font typeface="Oswald Bold" charset="0"/>
      <p:regular r:id="rId24"/>
    </p:embeddedFont>
    <p:embeddedFont>
      <p:font typeface="Calibri" pitchFamily="34" charset="0"/>
      <p:regular r:id="rId25"/>
      <p:bold r:id="rId26"/>
      <p:italic r:id="rId27"/>
      <p:boldItalic r:id="rId28"/>
    </p:embeddedFont>
    <p:embeddedFont>
      <p:font typeface="Oswald" charset="0"/>
      <p:regular r:id="rId29"/>
    </p:embeddedFont>
    <p:embeddedFont>
      <p:font typeface="DM Sans Bold" charset="0"/>
      <p:regular r:id="rId30"/>
    </p:embeddedFont>
    <p:embeddedFont>
      <p:font typeface="DM Sans"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50" d="100"/>
          <a:sy n="50" d="100"/>
        </p:scale>
        <p:origin x="-296" y="4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9.sv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41.sv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9.svg"/><Relationship Id="rId7"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41.svg"/><Relationship Id="rId10" Type="http://schemas.openxmlformats.org/officeDocument/2006/relationships/image" Target="../media/image22.png"/><Relationship Id="rId4" Type="http://schemas.openxmlformats.org/officeDocument/2006/relationships/image" Target="../media/image14.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9.svg"/><Relationship Id="rId7"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jpeg"/><Relationship Id="rId9" Type="http://schemas.openxmlformats.org/officeDocument/2006/relationships/image" Target="../media/image41.svg"/></Relationships>
</file>

<file path=ppt/slides/_rels/slide13.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7"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35.sv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7"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35.svg"/></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35.svg"/></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35.sv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hyperlink" Target="mailto:m.mantuano@greece-italy.eu" TargetMode="Externa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11" Type="http://schemas.openxmlformats.org/officeDocument/2006/relationships/image" Target="../media/image5.png"/><Relationship Id="rId10" Type="http://schemas.openxmlformats.org/officeDocument/2006/relationships/image" Target="../media/image4.png"/><Relationship Id="rId9"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18.svg"/><Relationship Id="rId1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hyperlink" Target="http://www.regione.puglia.it/" TargetMode="Externa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39.svg"/><Relationship Id="rId7" Type="http://schemas.openxmlformats.org/officeDocument/2006/relationships/image" Target="../media/image2.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41.sv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6.png"/><Relationship Id="rId1" Type="http://schemas.openxmlformats.org/officeDocument/2006/relationships/slideLayout" Target="../slideLayouts/slideLayout7.xml"/><Relationship Id="rId11" Type="http://schemas.openxmlformats.org/officeDocument/2006/relationships/image" Target="../media/image2.jpeg"/><Relationship Id="rId5" Type="http://schemas.openxmlformats.org/officeDocument/2006/relationships/image" Target="../media/image17.png"/><Relationship Id="rId10" Type="http://schemas.openxmlformats.org/officeDocument/2006/relationships/image" Target="../media/image31.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Thin Line Abstract  Shape Illustration"/>
          <p:cNvSpPr/>
          <p:nvPr/>
        </p:nvSpPr>
        <p:spPr>
          <a:xfrm>
            <a:off x="-3258071" y="-4629150"/>
            <a:ext cx="9022634" cy="9258300"/>
          </a:xfrm>
          <a:custGeom>
            <a:avLst/>
            <a:gdLst/>
            <a:ahLst/>
            <a:cxnLst/>
            <a:rect l="l" t="t" r="r" b="b"/>
            <a:pathLst>
              <a:path w="9022634" h="9258300">
                <a:moveTo>
                  <a:pt x="0" y="0"/>
                </a:moveTo>
                <a:lnTo>
                  <a:pt x="9022634" y="0"/>
                </a:lnTo>
                <a:lnTo>
                  <a:pt x="9022634" y="9258300"/>
                </a:lnTo>
                <a:lnTo>
                  <a:pt x="0" y="9258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9723878" y="1104900"/>
            <a:ext cx="7497611" cy="2258655"/>
          </a:xfrm>
          <a:custGeom>
            <a:avLst/>
            <a:gdLst/>
            <a:ahLst/>
            <a:cxnLst/>
            <a:rect l="l" t="t" r="r" b="b"/>
            <a:pathLst>
              <a:path w="7497611" h="2258655">
                <a:moveTo>
                  <a:pt x="0" y="0"/>
                </a:moveTo>
                <a:lnTo>
                  <a:pt x="7497611" y="0"/>
                </a:lnTo>
                <a:lnTo>
                  <a:pt x="7497611" y="2258655"/>
                </a:lnTo>
                <a:lnTo>
                  <a:pt x="0" y="2258655"/>
                </a:lnTo>
                <a:lnTo>
                  <a:pt x="0" y="0"/>
                </a:lnTo>
                <a:close/>
              </a:path>
            </a:pathLst>
          </a:custGeom>
          <a:blipFill>
            <a:blip r:embed="rId4"/>
            <a:stretch>
              <a:fillRect/>
            </a:stretch>
          </a:blipFill>
        </p:spPr>
      </p:sp>
      <p:sp>
        <p:nvSpPr>
          <p:cNvPr id="4" name="TextBox 4"/>
          <p:cNvSpPr txBox="1"/>
          <p:nvPr/>
        </p:nvSpPr>
        <p:spPr>
          <a:xfrm>
            <a:off x="2590800" y="4044329"/>
            <a:ext cx="6508708" cy="4308872"/>
          </a:xfrm>
          <a:prstGeom prst="rect">
            <a:avLst/>
          </a:prstGeom>
        </p:spPr>
        <p:txBody>
          <a:bodyPr wrap="square" lIns="0" tIns="0" rIns="0" bIns="0" rtlCol="0" anchor="t">
            <a:spAutoFit/>
          </a:bodyPr>
          <a:lstStyle/>
          <a:p>
            <a:pPr marL="0" lvl="0" indent="0" algn="l">
              <a:lnSpc>
                <a:spcPts val="8430"/>
              </a:lnSpc>
            </a:pPr>
            <a:r>
              <a:rPr lang="en-US" sz="4000" b="1" u="none" spc="688" dirty="0" smtClean="0">
                <a:solidFill>
                  <a:srgbClr val="103F91"/>
                </a:solidFill>
                <a:latin typeface="Oswald Bold"/>
                <a:ea typeface="Oswald Bold"/>
                <a:cs typeface="Oswald Bold"/>
                <a:sym typeface="Oswald Bold"/>
              </a:rPr>
              <a:t>Communication in </a:t>
            </a:r>
            <a:r>
              <a:rPr lang="en-US" sz="4000" b="1" u="none" spc="688" dirty="0" err="1" smtClean="0">
                <a:solidFill>
                  <a:srgbClr val="103F91"/>
                </a:solidFill>
                <a:latin typeface="Oswald Bold"/>
                <a:ea typeface="Oswald Bold"/>
                <a:cs typeface="Oswald Bold"/>
                <a:sym typeface="Oswald Bold"/>
              </a:rPr>
              <a:t>Interreg</a:t>
            </a:r>
            <a:r>
              <a:rPr lang="en-US" sz="4000" b="1" u="none" spc="688" dirty="0" smtClean="0">
                <a:solidFill>
                  <a:srgbClr val="103F91"/>
                </a:solidFill>
                <a:latin typeface="Oswald Bold"/>
                <a:ea typeface="Oswald Bold"/>
                <a:cs typeface="Oswald Bold"/>
                <a:sym typeface="Oswald Bold"/>
              </a:rPr>
              <a:t> Greece-Italy 2021-2027</a:t>
            </a:r>
          </a:p>
          <a:p>
            <a:pPr marL="0" lvl="0" indent="0" algn="l">
              <a:lnSpc>
                <a:spcPts val="8430"/>
              </a:lnSpc>
            </a:pPr>
            <a:r>
              <a:rPr lang="en-US" sz="4000" b="1" spc="688" dirty="0" smtClean="0">
                <a:solidFill>
                  <a:srgbClr val="103F91"/>
                </a:solidFill>
                <a:latin typeface="Oswald Bold"/>
                <a:ea typeface="Oswald Bold"/>
                <a:cs typeface="Oswald Bold"/>
                <a:sym typeface="Oswald Bold"/>
              </a:rPr>
              <a:t>What’s new?</a:t>
            </a:r>
            <a:endParaRPr lang="en-US" sz="4000" b="1" u="none" spc="688" dirty="0">
              <a:solidFill>
                <a:srgbClr val="103F91"/>
              </a:solidFill>
              <a:latin typeface="Oswald Bold"/>
              <a:ea typeface="Oswald Bold"/>
              <a:cs typeface="Oswald Bold"/>
              <a:sym typeface="Oswald Bold"/>
            </a:endParaRPr>
          </a:p>
        </p:txBody>
      </p:sp>
      <p:sp>
        <p:nvSpPr>
          <p:cNvPr id="5" name="TextBox 5"/>
          <p:cNvSpPr txBox="1"/>
          <p:nvPr/>
        </p:nvSpPr>
        <p:spPr>
          <a:xfrm>
            <a:off x="10972800" y="6743700"/>
            <a:ext cx="5617290" cy="1308050"/>
          </a:xfrm>
          <a:prstGeom prst="rect">
            <a:avLst/>
          </a:prstGeom>
        </p:spPr>
        <p:txBody>
          <a:bodyPr wrap="square" lIns="0" tIns="0" rIns="0" bIns="0" rtlCol="0" anchor="t">
            <a:spAutoFit/>
          </a:bodyPr>
          <a:lstStyle/>
          <a:p>
            <a:pPr marL="0" lvl="0" indent="0" algn="r">
              <a:lnSpc>
                <a:spcPts val="3446"/>
              </a:lnSpc>
              <a:spcBef>
                <a:spcPct val="0"/>
              </a:spcBef>
            </a:pPr>
            <a:r>
              <a:rPr lang="en-US" sz="2461" b="1" u="none" spc="130" dirty="0" err="1" smtClean="0">
                <a:solidFill>
                  <a:srgbClr val="103F91"/>
                </a:solidFill>
                <a:latin typeface="Montserrat Classic Bold"/>
                <a:ea typeface="Montserrat Classic Bold"/>
                <a:cs typeface="Montserrat Classic Bold"/>
                <a:sym typeface="Montserrat Classic Bold"/>
              </a:rPr>
              <a:t>Maristella</a:t>
            </a:r>
            <a:r>
              <a:rPr lang="en-US" sz="2461" b="1" u="none" spc="130" dirty="0" smtClean="0">
                <a:solidFill>
                  <a:srgbClr val="103F91"/>
                </a:solidFill>
                <a:latin typeface="Montserrat Classic Bold"/>
                <a:ea typeface="Montserrat Classic Bold"/>
                <a:cs typeface="Montserrat Classic Bold"/>
                <a:sym typeface="Montserrat Classic Bold"/>
              </a:rPr>
              <a:t> </a:t>
            </a:r>
            <a:r>
              <a:rPr lang="en-US" sz="2461" b="1" u="none" spc="130" dirty="0" err="1" smtClean="0">
                <a:solidFill>
                  <a:srgbClr val="103F91"/>
                </a:solidFill>
                <a:latin typeface="Montserrat Classic Bold"/>
                <a:ea typeface="Montserrat Classic Bold"/>
                <a:cs typeface="Montserrat Classic Bold"/>
                <a:sym typeface="Montserrat Classic Bold"/>
              </a:rPr>
              <a:t>Mantuano</a:t>
            </a:r>
            <a:endParaRPr lang="en-US" sz="2461" b="1" u="none" spc="130" dirty="0">
              <a:solidFill>
                <a:srgbClr val="103F91"/>
              </a:solidFill>
              <a:latin typeface="Montserrat Classic Bold"/>
              <a:ea typeface="Montserrat Classic Bold"/>
              <a:cs typeface="Montserrat Classic Bold"/>
              <a:sym typeface="Montserrat Classic Bold"/>
            </a:endParaRPr>
          </a:p>
          <a:p>
            <a:pPr marL="0" lvl="0" indent="0" algn="r">
              <a:lnSpc>
                <a:spcPts val="3446"/>
              </a:lnSpc>
              <a:spcBef>
                <a:spcPct val="0"/>
              </a:spcBef>
            </a:pPr>
            <a:r>
              <a:rPr lang="en-US" sz="2461" b="1" u="none" spc="130" dirty="0" smtClean="0">
                <a:solidFill>
                  <a:srgbClr val="103F91"/>
                </a:solidFill>
                <a:latin typeface="Montserrat Classic Bold"/>
                <a:ea typeface="Montserrat Classic Bold"/>
                <a:cs typeface="Montserrat Classic Bold"/>
                <a:sym typeface="Montserrat Classic Bold"/>
              </a:rPr>
              <a:t>Communication officer</a:t>
            </a:r>
          </a:p>
          <a:p>
            <a:pPr marL="0" lvl="0" indent="0" algn="r">
              <a:lnSpc>
                <a:spcPts val="3446"/>
              </a:lnSpc>
              <a:spcBef>
                <a:spcPct val="0"/>
              </a:spcBef>
            </a:pPr>
            <a:r>
              <a:rPr lang="en-US" sz="2461" b="1" spc="130" dirty="0" err="1" smtClean="0">
                <a:solidFill>
                  <a:srgbClr val="103F91"/>
                </a:solidFill>
                <a:latin typeface="Montserrat Classic Bold"/>
                <a:ea typeface="Montserrat Classic Bold"/>
                <a:cs typeface="Montserrat Classic Bold"/>
                <a:sym typeface="Montserrat Classic Bold"/>
              </a:rPr>
              <a:t>Interreg</a:t>
            </a:r>
            <a:r>
              <a:rPr lang="en-US" sz="2461" b="1" spc="130" dirty="0" smtClean="0">
                <a:solidFill>
                  <a:srgbClr val="103F91"/>
                </a:solidFill>
                <a:latin typeface="Montserrat Classic Bold"/>
                <a:ea typeface="Montserrat Classic Bold"/>
                <a:cs typeface="Montserrat Classic Bold"/>
                <a:sym typeface="Montserrat Classic Bold"/>
              </a:rPr>
              <a:t> Greece-Italy 2021-2027</a:t>
            </a:r>
            <a:endParaRPr lang="en-US" sz="2461" b="1" u="none" spc="130" dirty="0">
              <a:solidFill>
                <a:srgbClr val="103F91"/>
              </a:solidFill>
              <a:latin typeface="Montserrat Classic Bold"/>
              <a:ea typeface="Montserrat Classic Bold"/>
              <a:cs typeface="Montserrat Classic Bold"/>
              <a:sym typeface="Montserrat Classic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4315333" y="5561095"/>
            <a:ext cx="2932415" cy="2351362"/>
            <a:chOff x="0" y="0"/>
            <a:chExt cx="1075555" cy="862436"/>
          </a:xfrm>
        </p:grpSpPr>
        <p:sp>
          <p:nvSpPr>
            <p:cNvPr id="4" name="Freeform 4"/>
            <p:cNvSpPr/>
            <p:nvPr/>
          </p:nvSpPr>
          <p:spPr>
            <a:xfrm>
              <a:off x="0" y="0"/>
              <a:ext cx="1075555" cy="862436"/>
            </a:xfrm>
            <a:custGeom>
              <a:avLst/>
              <a:gdLst/>
              <a:ahLst/>
              <a:cxnLst/>
              <a:rect l="l" t="t" r="r" b="b"/>
              <a:pathLst>
                <a:path w="1075555" h="862436">
                  <a:moveTo>
                    <a:pt x="81844" y="0"/>
                  </a:moveTo>
                  <a:lnTo>
                    <a:pt x="993712" y="0"/>
                  </a:lnTo>
                  <a:cubicBezTo>
                    <a:pt x="1015418" y="0"/>
                    <a:pt x="1036235" y="8623"/>
                    <a:pt x="1051584" y="23971"/>
                  </a:cubicBezTo>
                  <a:cubicBezTo>
                    <a:pt x="1066932" y="39320"/>
                    <a:pt x="1075555" y="60137"/>
                    <a:pt x="1075555" y="81844"/>
                  </a:cubicBezTo>
                  <a:lnTo>
                    <a:pt x="1075555" y="780592"/>
                  </a:lnTo>
                  <a:cubicBezTo>
                    <a:pt x="1075555" y="825793"/>
                    <a:pt x="1038913" y="862436"/>
                    <a:pt x="993712" y="862436"/>
                  </a:cubicBezTo>
                  <a:lnTo>
                    <a:pt x="81844" y="862436"/>
                  </a:lnTo>
                  <a:cubicBezTo>
                    <a:pt x="60137" y="862436"/>
                    <a:pt x="39320" y="853813"/>
                    <a:pt x="23971" y="838465"/>
                  </a:cubicBezTo>
                  <a:cubicBezTo>
                    <a:pt x="8623" y="823116"/>
                    <a:pt x="0" y="802299"/>
                    <a:pt x="0" y="780592"/>
                  </a:cubicBezTo>
                  <a:lnTo>
                    <a:pt x="0" y="81844"/>
                  </a:lnTo>
                  <a:cubicBezTo>
                    <a:pt x="0" y="60137"/>
                    <a:pt x="8623" y="39320"/>
                    <a:pt x="23971" y="23971"/>
                  </a:cubicBezTo>
                  <a:cubicBezTo>
                    <a:pt x="39320" y="8623"/>
                    <a:pt x="60137" y="0"/>
                    <a:pt x="81844" y="0"/>
                  </a:cubicBezTo>
                  <a:close/>
                </a:path>
              </a:pathLst>
            </a:custGeom>
            <a:solidFill>
              <a:srgbClr val="FFFFFF">
                <a:alpha val="98824"/>
              </a:srgbClr>
            </a:solidFill>
          </p:spPr>
        </p:sp>
        <p:sp>
          <p:nvSpPr>
            <p:cNvPr id="5" name="TextBox 5"/>
            <p:cNvSpPr txBox="1"/>
            <p:nvPr/>
          </p:nvSpPr>
          <p:spPr>
            <a:xfrm>
              <a:off x="0" y="-19050"/>
              <a:ext cx="1075555" cy="881486"/>
            </a:xfrm>
            <a:prstGeom prst="rect">
              <a:avLst/>
            </a:prstGeom>
          </p:spPr>
          <p:txBody>
            <a:bodyPr lIns="50800" tIns="50800" rIns="50800" bIns="50800" rtlCol="0" anchor="ctr"/>
            <a:lstStyle/>
            <a:p>
              <a:pPr algn="ctr">
                <a:lnSpc>
                  <a:spcPts val="2859"/>
                </a:lnSpc>
              </a:pPr>
              <a:endParaRPr/>
            </a:p>
          </p:txBody>
        </p:sp>
      </p:grpSp>
      <p:grpSp>
        <p:nvGrpSpPr>
          <p:cNvPr id="12" name="Group 12"/>
          <p:cNvGrpSpPr/>
          <p:nvPr/>
        </p:nvGrpSpPr>
        <p:grpSpPr>
          <a:xfrm>
            <a:off x="9070732" y="7742714"/>
            <a:ext cx="2932415" cy="847111"/>
            <a:chOff x="0" y="0"/>
            <a:chExt cx="1075555" cy="310705"/>
          </a:xfrm>
        </p:grpSpPr>
        <p:sp>
          <p:nvSpPr>
            <p:cNvPr id="13" name="Freeform 13"/>
            <p:cNvSpPr/>
            <p:nvPr/>
          </p:nvSpPr>
          <p:spPr>
            <a:xfrm>
              <a:off x="0" y="0"/>
              <a:ext cx="1075555" cy="310705"/>
            </a:xfrm>
            <a:custGeom>
              <a:avLst/>
              <a:gdLst/>
              <a:ahLst/>
              <a:cxnLst/>
              <a:rect l="l" t="t" r="r" b="b"/>
              <a:pathLst>
                <a:path w="1075555" h="310705">
                  <a:moveTo>
                    <a:pt x="81844" y="0"/>
                  </a:moveTo>
                  <a:lnTo>
                    <a:pt x="993712" y="0"/>
                  </a:lnTo>
                  <a:cubicBezTo>
                    <a:pt x="1015418" y="0"/>
                    <a:pt x="1036235" y="8623"/>
                    <a:pt x="1051584" y="23971"/>
                  </a:cubicBezTo>
                  <a:cubicBezTo>
                    <a:pt x="1066932" y="39320"/>
                    <a:pt x="1075555" y="60137"/>
                    <a:pt x="1075555" y="81844"/>
                  </a:cubicBezTo>
                  <a:lnTo>
                    <a:pt x="1075555" y="228861"/>
                  </a:lnTo>
                  <a:cubicBezTo>
                    <a:pt x="1075555" y="250567"/>
                    <a:pt x="1066932" y="271385"/>
                    <a:pt x="1051584" y="286733"/>
                  </a:cubicBezTo>
                  <a:cubicBezTo>
                    <a:pt x="1036235" y="302082"/>
                    <a:pt x="1015418" y="310705"/>
                    <a:pt x="993712" y="310705"/>
                  </a:cubicBezTo>
                  <a:lnTo>
                    <a:pt x="81844" y="310705"/>
                  </a:lnTo>
                  <a:cubicBezTo>
                    <a:pt x="36643" y="310705"/>
                    <a:pt x="0" y="274062"/>
                    <a:pt x="0" y="228861"/>
                  </a:cubicBezTo>
                  <a:lnTo>
                    <a:pt x="0" y="81844"/>
                  </a:lnTo>
                  <a:cubicBezTo>
                    <a:pt x="0" y="60137"/>
                    <a:pt x="8623" y="39320"/>
                    <a:pt x="23971" y="23971"/>
                  </a:cubicBezTo>
                  <a:cubicBezTo>
                    <a:pt x="39320" y="8623"/>
                    <a:pt x="60137" y="0"/>
                    <a:pt x="81844" y="0"/>
                  </a:cubicBezTo>
                  <a:close/>
                </a:path>
              </a:pathLst>
            </a:custGeom>
            <a:solidFill>
              <a:srgbClr val="FFFFFF">
                <a:alpha val="98824"/>
              </a:srgbClr>
            </a:solidFill>
          </p:spPr>
        </p:sp>
        <p:sp>
          <p:nvSpPr>
            <p:cNvPr id="14" name="TextBox 14"/>
            <p:cNvSpPr txBox="1"/>
            <p:nvPr/>
          </p:nvSpPr>
          <p:spPr>
            <a:xfrm>
              <a:off x="0" y="-19050"/>
              <a:ext cx="1075555" cy="329755"/>
            </a:xfrm>
            <a:prstGeom prst="rect">
              <a:avLst/>
            </a:prstGeom>
          </p:spPr>
          <p:txBody>
            <a:bodyPr lIns="50800" tIns="50800" rIns="50800" bIns="50800" rtlCol="0" anchor="ctr"/>
            <a:lstStyle/>
            <a:p>
              <a:pPr algn="ctr">
                <a:lnSpc>
                  <a:spcPts val="2859"/>
                </a:lnSpc>
              </a:pPr>
              <a:endParaRPr/>
            </a:p>
          </p:txBody>
        </p:sp>
      </p:grpSp>
      <p:grpSp>
        <p:nvGrpSpPr>
          <p:cNvPr id="15" name="Group 15"/>
          <p:cNvGrpSpPr/>
          <p:nvPr/>
        </p:nvGrpSpPr>
        <p:grpSpPr>
          <a:xfrm>
            <a:off x="13046312" y="3696538"/>
            <a:ext cx="2932415" cy="2351362"/>
            <a:chOff x="0" y="0"/>
            <a:chExt cx="1075555" cy="862436"/>
          </a:xfrm>
        </p:grpSpPr>
        <p:sp>
          <p:nvSpPr>
            <p:cNvPr id="16" name="Freeform 16"/>
            <p:cNvSpPr/>
            <p:nvPr/>
          </p:nvSpPr>
          <p:spPr>
            <a:xfrm>
              <a:off x="0" y="0"/>
              <a:ext cx="1075555" cy="862436"/>
            </a:xfrm>
            <a:custGeom>
              <a:avLst/>
              <a:gdLst/>
              <a:ahLst/>
              <a:cxnLst/>
              <a:rect l="l" t="t" r="r" b="b"/>
              <a:pathLst>
                <a:path w="1075555" h="862436">
                  <a:moveTo>
                    <a:pt x="81844" y="0"/>
                  </a:moveTo>
                  <a:lnTo>
                    <a:pt x="993712" y="0"/>
                  </a:lnTo>
                  <a:cubicBezTo>
                    <a:pt x="1015418" y="0"/>
                    <a:pt x="1036235" y="8623"/>
                    <a:pt x="1051584" y="23971"/>
                  </a:cubicBezTo>
                  <a:cubicBezTo>
                    <a:pt x="1066932" y="39320"/>
                    <a:pt x="1075555" y="60137"/>
                    <a:pt x="1075555" y="81844"/>
                  </a:cubicBezTo>
                  <a:lnTo>
                    <a:pt x="1075555" y="780592"/>
                  </a:lnTo>
                  <a:cubicBezTo>
                    <a:pt x="1075555" y="825793"/>
                    <a:pt x="1038913" y="862436"/>
                    <a:pt x="993712" y="862436"/>
                  </a:cubicBezTo>
                  <a:lnTo>
                    <a:pt x="81844" y="862436"/>
                  </a:lnTo>
                  <a:cubicBezTo>
                    <a:pt x="60137" y="862436"/>
                    <a:pt x="39320" y="853813"/>
                    <a:pt x="23971" y="838465"/>
                  </a:cubicBezTo>
                  <a:cubicBezTo>
                    <a:pt x="8623" y="823116"/>
                    <a:pt x="0" y="802299"/>
                    <a:pt x="0" y="780592"/>
                  </a:cubicBezTo>
                  <a:lnTo>
                    <a:pt x="0" y="81844"/>
                  </a:lnTo>
                  <a:cubicBezTo>
                    <a:pt x="0" y="60137"/>
                    <a:pt x="8623" y="39320"/>
                    <a:pt x="23971" y="23971"/>
                  </a:cubicBezTo>
                  <a:cubicBezTo>
                    <a:pt x="39320" y="8623"/>
                    <a:pt x="60137" y="0"/>
                    <a:pt x="81844" y="0"/>
                  </a:cubicBezTo>
                  <a:close/>
                </a:path>
              </a:pathLst>
            </a:custGeom>
            <a:solidFill>
              <a:srgbClr val="FFFFFF">
                <a:alpha val="98824"/>
              </a:srgbClr>
            </a:solidFill>
          </p:spPr>
        </p:sp>
        <p:sp>
          <p:nvSpPr>
            <p:cNvPr id="17" name="TextBox 17"/>
            <p:cNvSpPr txBox="1"/>
            <p:nvPr/>
          </p:nvSpPr>
          <p:spPr>
            <a:xfrm>
              <a:off x="0" y="-19050"/>
              <a:ext cx="1075555" cy="881486"/>
            </a:xfrm>
            <a:prstGeom prst="rect">
              <a:avLst/>
            </a:prstGeom>
          </p:spPr>
          <p:txBody>
            <a:bodyPr lIns="50800" tIns="50800" rIns="50800" bIns="50800" rtlCol="0" anchor="ctr"/>
            <a:lstStyle/>
            <a:p>
              <a:pPr algn="ctr">
                <a:lnSpc>
                  <a:spcPts val="2859"/>
                </a:lnSpc>
              </a:pPr>
              <a:endParaRPr/>
            </a:p>
          </p:txBody>
        </p:sp>
      </p:grpSp>
      <p:grpSp>
        <p:nvGrpSpPr>
          <p:cNvPr id="18" name="Group 18"/>
          <p:cNvGrpSpPr/>
          <p:nvPr/>
        </p:nvGrpSpPr>
        <p:grpSpPr>
          <a:xfrm>
            <a:off x="13046312" y="6157334"/>
            <a:ext cx="2932415" cy="847111"/>
            <a:chOff x="0" y="0"/>
            <a:chExt cx="1075555" cy="310705"/>
          </a:xfrm>
        </p:grpSpPr>
        <p:sp>
          <p:nvSpPr>
            <p:cNvPr id="19" name="Freeform 19"/>
            <p:cNvSpPr/>
            <p:nvPr/>
          </p:nvSpPr>
          <p:spPr>
            <a:xfrm>
              <a:off x="0" y="0"/>
              <a:ext cx="1075555" cy="310705"/>
            </a:xfrm>
            <a:custGeom>
              <a:avLst/>
              <a:gdLst/>
              <a:ahLst/>
              <a:cxnLst/>
              <a:rect l="l" t="t" r="r" b="b"/>
              <a:pathLst>
                <a:path w="1075555" h="310705">
                  <a:moveTo>
                    <a:pt x="81844" y="0"/>
                  </a:moveTo>
                  <a:lnTo>
                    <a:pt x="993712" y="0"/>
                  </a:lnTo>
                  <a:cubicBezTo>
                    <a:pt x="1015418" y="0"/>
                    <a:pt x="1036235" y="8623"/>
                    <a:pt x="1051584" y="23971"/>
                  </a:cubicBezTo>
                  <a:cubicBezTo>
                    <a:pt x="1066932" y="39320"/>
                    <a:pt x="1075555" y="60137"/>
                    <a:pt x="1075555" y="81844"/>
                  </a:cubicBezTo>
                  <a:lnTo>
                    <a:pt x="1075555" y="228861"/>
                  </a:lnTo>
                  <a:cubicBezTo>
                    <a:pt x="1075555" y="250567"/>
                    <a:pt x="1066932" y="271385"/>
                    <a:pt x="1051584" y="286733"/>
                  </a:cubicBezTo>
                  <a:cubicBezTo>
                    <a:pt x="1036235" y="302082"/>
                    <a:pt x="1015418" y="310705"/>
                    <a:pt x="993712" y="310705"/>
                  </a:cubicBezTo>
                  <a:lnTo>
                    <a:pt x="81844" y="310705"/>
                  </a:lnTo>
                  <a:cubicBezTo>
                    <a:pt x="36643" y="310705"/>
                    <a:pt x="0" y="274062"/>
                    <a:pt x="0" y="228861"/>
                  </a:cubicBezTo>
                  <a:lnTo>
                    <a:pt x="0" y="81844"/>
                  </a:lnTo>
                  <a:cubicBezTo>
                    <a:pt x="0" y="60137"/>
                    <a:pt x="8623" y="39320"/>
                    <a:pt x="23971" y="23971"/>
                  </a:cubicBezTo>
                  <a:cubicBezTo>
                    <a:pt x="39320" y="8623"/>
                    <a:pt x="60137" y="0"/>
                    <a:pt x="81844" y="0"/>
                  </a:cubicBezTo>
                  <a:close/>
                </a:path>
              </a:pathLst>
            </a:custGeom>
            <a:solidFill>
              <a:srgbClr val="FFFFFF">
                <a:alpha val="98824"/>
              </a:srgbClr>
            </a:solidFill>
          </p:spPr>
        </p:sp>
        <p:sp>
          <p:nvSpPr>
            <p:cNvPr id="20" name="TextBox 20"/>
            <p:cNvSpPr txBox="1"/>
            <p:nvPr/>
          </p:nvSpPr>
          <p:spPr>
            <a:xfrm>
              <a:off x="0" y="-19050"/>
              <a:ext cx="1075555" cy="329755"/>
            </a:xfrm>
            <a:prstGeom prst="rect">
              <a:avLst/>
            </a:prstGeom>
          </p:spPr>
          <p:txBody>
            <a:bodyPr lIns="50800" tIns="50800" rIns="50800" bIns="50800" rtlCol="0" anchor="ctr"/>
            <a:lstStyle/>
            <a:p>
              <a:pPr algn="ctr">
                <a:lnSpc>
                  <a:spcPts val="2859"/>
                </a:lnSpc>
              </a:pPr>
              <a:endParaRPr/>
            </a:p>
          </p:txBody>
        </p:sp>
      </p:grpSp>
      <p:sp>
        <p:nvSpPr>
          <p:cNvPr id="21" name="Freeform 21"/>
          <p:cNvSpPr/>
          <p:nvPr/>
        </p:nvSpPr>
        <p:spPr>
          <a:xfrm rot="3118225">
            <a:off x="897435" y="4446666"/>
            <a:ext cx="1776375" cy="501826"/>
          </a:xfrm>
          <a:custGeom>
            <a:avLst/>
            <a:gdLst/>
            <a:ahLst/>
            <a:cxnLst/>
            <a:rect l="l" t="t" r="r" b="b"/>
            <a:pathLst>
              <a:path w="1776375" h="501826">
                <a:moveTo>
                  <a:pt x="0" y="0"/>
                </a:moveTo>
                <a:lnTo>
                  <a:pt x="1776374" y="0"/>
                </a:lnTo>
                <a:lnTo>
                  <a:pt x="1776374" y="501826"/>
                </a:lnTo>
                <a:lnTo>
                  <a:pt x="0" y="50182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2" name="TextBox 22"/>
          <p:cNvSpPr txBox="1"/>
          <p:nvPr/>
        </p:nvSpPr>
        <p:spPr>
          <a:xfrm>
            <a:off x="1538887" y="1195362"/>
            <a:ext cx="12973631" cy="1490408"/>
          </a:xfrm>
          <a:prstGeom prst="rect">
            <a:avLst/>
          </a:prstGeom>
        </p:spPr>
        <p:txBody>
          <a:bodyPr wrap="square" lIns="0" tIns="0" rIns="0" bIns="0" rtlCol="0" anchor="t">
            <a:spAutoFit/>
          </a:bodyPr>
          <a:lstStyle/>
          <a:p>
            <a:pPr marL="0" lvl="0" indent="0" algn="l">
              <a:lnSpc>
                <a:spcPts val="13015"/>
              </a:lnSpc>
              <a:spcBef>
                <a:spcPct val="0"/>
              </a:spcBef>
            </a:pPr>
            <a:r>
              <a:rPr lang="en-US" sz="8000" b="1" spc="924" dirty="0" err="1" smtClean="0">
                <a:solidFill>
                  <a:srgbClr val="103E8B"/>
                </a:solidFill>
                <a:latin typeface="Oswald Bold"/>
                <a:ea typeface="Oswald Bold"/>
                <a:cs typeface="Oswald Bold"/>
                <a:sym typeface="Oswald Bold"/>
              </a:rPr>
              <a:t>Programme</a:t>
            </a:r>
            <a:r>
              <a:rPr lang="en-US" sz="8000" b="1" spc="924" dirty="0" smtClean="0">
                <a:solidFill>
                  <a:srgbClr val="103E8B"/>
                </a:solidFill>
                <a:latin typeface="Oswald Bold"/>
                <a:ea typeface="Oswald Bold"/>
                <a:cs typeface="Oswald Bold"/>
                <a:sym typeface="Oswald Bold"/>
              </a:rPr>
              <a:t> logo</a:t>
            </a:r>
            <a:endParaRPr lang="en-US" sz="8000" b="1" spc="924" dirty="0">
              <a:solidFill>
                <a:srgbClr val="103E8B"/>
              </a:solidFill>
              <a:latin typeface="Oswald Bold"/>
              <a:ea typeface="Oswald Bold"/>
              <a:cs typeface="Oswald Bold"/>
              <a:sym typeface="Oswald Bold"/>
            </a:endParaRPr>
          </a:p>
        </p:txBody>
      </p:sp>
      <p:sp>
        <p:nvSpPr>
          <p:cNvPr id="30" name="TextBox 30"/>
          <p:cNvSpPr txBox="1"/>
          <p:nvPr/>
        </p:nvSpPr>
        <p:spPr>
          <a:xfrm>
            <a:off x="1538888" y="2844075"/>
            <a:ext cx="8485306" cy="1192634"/>
          </a:xfrm>
          <a:prstGeom prst="rect">
            <a:avLst/>
          </a:prstGeom>
        </p:spPr>
        <p:txBody>
          <a:bodyPr wrap="square" lIns="0" tIns="0" rIns="0" bIns="0" rtlCol="0" anchor="t">
            <a:spAutoFit/>
          </a:bodyPr>
          <a:lstStyle/>
          <a:p>
            <a:pPr>
              <a:lnSpc>
                <a:spcPts val="3060"/>
              </a:lnSpc>
            </a:pPr>
            <a:r>
              <a:rPr lang="en-US" sz="2400" dirty="0" smtClean="0"/>
              <a:t>In this section there’s a zip folder with all the admitted version of the logo that you can use always prominently featured on all communication materials</a:t>
            </a:r>
            <a:endParaRPr lang="en-US" sz="2400" dirty="0"/>
          </a:p>
        </p:txBody>
      </p:sp>
      <p:sp>
        <p:nvSpPr>
          <p:cNvPr id="31" name="Freeform 31"/>
          <p:cNvSpPr/>
          <p:nvPr/>
        </p:nvSpPr>
        <p:spPr>
          <a:xfrm rot="887923">
            <a:off x="-6172533" y="6869490"/>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2" name="Freeform 32"/>
          <p:cNvSpPr/>
          <p:nvPr/>
        </p:nvSpPr>
        <p:spPr>
          <a:xfrm>
            <a:off x="11430000" y="1576662"/>
            <a:ext cx="3675664" cy="1107294"/>
          </a:xfrm>
          <a:custGeom>
            <a:avLst/>
            <a:gdLst/>
            <a:ahLst/>
            <a:cxnLst/>
            <a:rect l="l" t="t" r="r" b="b"/>
            <a:pathLst>
              <a:path w="3675664" h="1107294">
                <a:moveTo>
                  <a:pt x="0" y="0"/>
                </a:moveTo>
                <a:lnTo>
                  <a:pt x="3675664" y="0"/>
                </a:lnTo>
                <a:lnTo>
                  <a:pt x="3675664" y="1107293"/>
                </a:lnTo>
                <a:lnTo>
                  <a:pt x="0" y="1107293"/>
                </a:lnTo>
                <a:lnTo>
                  <a:pt x="0" y="0"/>
                </a:lnTo>
                <a:close/>
              </a:path>
            </a:pathLst>
          </a:custGeom>
          <a:blipFill>
            <a:blip r:embed="rId6"/>
            <a:stretch>
              <a:fillRect/>
            </a:stretch>
          </a:blipFill>
        </p:spPr>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1" y="4446361"/>
            <a:ext cx="13962663" cy="5312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562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5" name="Group 15"/>
          <p:cNvGrpSpPr/>
          <p:nvPr/>
        </p:nvGrpSpPr>
        <p:grpSpPr>
          <a:xfrm>
            <a:off x="13046312" y="3696538"/>
            <a:ext cx="2932415" cy="2351362"/>
            <a:chOff x="0" y="0"/>
            <a:chExt cx="1075555" cy="862436"/>
          </a:xfrm>
        </p:grpSpPr>
        <p:sp>
          <p:nvSpPr>
            <p:cNvPr id="16" name="Freeform 16"/>
            <p:cNvSpPr/>
            <p:nvPr/>
          </p:nvSpPr>
          <p:spPr>
            <a:xfrm>
              <a:off x="0" y="0"/>
              <a:ext cx="1075555" cy="862436"/>
            </a:xfrm>
            <a:custGeom>
              <a:avLst/>
              <a:gdLst/>
              <a:ahLst/>
              <a:cxnLst/>
              <a:rect l="l" t="t" r="r" b="b"/>
              <a:pathLst>
                <a:path w="1075555" h="862436">
                  <a:moveTo>
                    <a:pt x="81844" y="0"/>
                  </a:moveTo>
                  <a:lnTo>
                    <a:pt x="993712" y="0"/>
                  </a:lnTo>
                  <a:cubicBezTo>
                    <a:pt x="1015418" y="0"/>
                    <a:pt x="1036235" y="8623"/>
                    <a:pt x="1051584" y="23971"/>
                  </a:cubicBezTo>
                  <a:cubicBezTo>
                    <a:pt x="1066932" y="39320"/>
                    <a:pt x="1075555" y="60137"/>
                    <a:pt x="1075555" y="81844"/>
                  </a:cubicBezTo>
                  <a:lnTo>
                    <a:pt x="1075555" y="780592"/>
                  </a:lnTo>
                  <a:cubicBezTo>
                    <a:pt x="1075555" y="825793"/>
                    <a:pt x="1038913" y="862436"/>
                    <a:pt x="993712" y="862436"/>
                  </a:cubicBezTo>
                  <a:lnTo>
                    <a:pt x="81844" y="862436"/>
                  </a:lnTo>
                  <a:cubicBezTo>
                    <a:pt x="60137" y="862436"/>
                    <a:pt x="39320" y="853813"/>
                    <a:pt x="23971" y="838465"/>
                  </a:cubicBezTo>
                  <a:cubicBezTo>
                    <a:pt x="8623" y="823116"/>
                    <a:pt x="0" y="802299"/>
                    <a:pt x="0" y="780592"/>
                  </a:cubicBezTo>
                  <a:lnTo>
                    <a:pt x="0" y="81844"/>
                  </a:lnTo>
                  <a:cubicBezTo>
                    <a:pt x="0" y="60137"/>
                    <a:pt x="8623" y="39320"/>
                    <a:pt x="23971" y="23971"/>
                  </a:cubicBezTo>
                  <a:cubicBezTo>
                    <a:pt x="39320" y="8623"/>
                    <a:pt x="60137" y="0"/>
                    <a:pt x="81844" y="0"/>
                  </a:cubicBezTo>
                  <a:close/>
                </a:path>
              </a:pathLst>
            </a:custGeom>
            <a:solidFill>
              <a:srgbClr val="FFFFFF">
                <a:alpha val="98824"/>
              </a:srgbClr>
            </a:solidFill>
          </p:spPr>
        </p:sp>
        <p:sp>
          <p:nvSpPr>
            <p:cNvPr id="17" name="TextBox 17"/>
            <p:cNvSpPr txBox="1"/>
            <p:nvPr/>
          </p:nvSpPr>
          <p:spPr>
            <a:xfrm>
              <a:off x="0" y="-19050"/>
              <a:ext cx="1075555" cy="881486"/>
            </a:xfrm>
            <a:prstGeom prst="rect">
              <a:avLst/>
            </a:prstGeom>
          </p:spPr>
          <p:txBody>
            <a:bodyPr lIns="50800" tIns="50800" rIns="50800" bIns="50800" rtlCol="0" anchor="ctr"/>
            <a:lstStyle/>
            <a:p>
              <a:pPr algn="ctr">
                <a:lnSpc>
                  <a:spcPts val="2859"/>
                </a:lnSpc>
              </a:pPr>
              <a:endParaRPr/>
            </a:p>
          </p:txBody>
        </p:sp>
      </p:grpSp>
      <p:grpSp>
        <p:nvGrpSpPr>
          <p:cNvPr id="18" name="Group 18"/>
          <p:cNvGrpSpPr/>
          <p:nvPr/>
        </p:nvGrpSpPr>
        <p:grpSpPr>
          <a:xfrm>
            <a:off x="13046312" y="6157334"/>
            <a:ext cx="2932415" cy="847111"/>
            <a:chOff x="0" y="0"/>
            <a:chExt cx="1075555" cy="310705"/>
          </a:xfrm>
        </p:grpSpPr>
        <p:sp>
          <p:nvSpPr>
            <p:cNvPr id="19" name="Freeform 19"/>
            <p:cNvSpPr/>
            <p:nvPr/>
          </p:nvSpPr>
          <p:spPr>
            <a:xfrm>
              <a:off x="0" y="0"/>
              <a:ext cx="1075555" cy="310705"/>
            </a:xfrm>
            <a:custGeom>
              <a:avLst/>
              <a:gdLst/>
              <a:ahLst/>
              <a:cxnLst/>
              <a:rect l="l" t="t" r="r" b="b"/>
              <a:pathLst>
                <a:path w="1075555" h="310705">
                  <a:moveTo>
                    <a:pt x="81844" y="0"/>
                  </a:moveTo>
                  <a:lnTo>
                    <a:pt x="993712" y="0"/>
                  </a:lnTo>
                  <a:cubicBezTo>
                    <a:pt x="1015418" y="0"/>
                    <a:pt x="1036235" y="8623"/>
                    <a:pt x="1051584" y="23971"/>
                  </a:cubicBezTo>
                  <a:cubicBezTo>
                    <a:pt x="1066932" y="39320"/>
                    <a:pt x="1075555" y="60137"/>
                    <a:pt x="1075555" y="81844"/>
                  </a:cubicBezTo>
                  <a:lnTo>
                    <a:pt x="1075555" y="228861"/>
                  </a:lnTo>
                  <a:cubicBezTo>
                    <a:pt x="1075555" y="250567"/>
                    <a:pt x="1066932" y="271385"/>
                    <a:pt x="1051584" y="286733"/>
                  </a:cubicBezTo>
                  <a:cubicBezTo>
                    <a:pt x="1036235" y="302082"/>
                    <a:pt x="1015418" y="310705"/>
                    <a:pt x="993712" y="310705"/>
                  </a:cubicBezTo>
                  <a:lnTo>
                    <a:pt x="81844" y="310705"/>
                  </a:lnTo>
                  <a:cubicBezTo>
                    <a:pt x="36643" y="310705"/>
                    <a:pt x="0" y="274062"/>
                    <a:pt x="0" y="228861"/>
                  </a:cubicBezTo>
                  <a:lnTo>
                    <a:pt x="0" y="81844"/>
                  </a:lnTo>
                  <a:cubicBezTo>
                    <a:pt x="0" y="60137"/>
                    <a:pt x="8623" y="39320"/>
                    <a:pt x="23971" y="23971"/>
                  </a:cubicBezTo>
                  <a:cubicBezTo>
                    <a:pt x="39320" y="8623"/>
                    <a:pt x="60137" y="0"/>
                    <a:pt x="81844" y="0"/>
                  </a:cubicBezTo>
                  <a:close/>
                </a:path>
              </a:pathLst>
            </a:custGeom>
            <a:solidFill>
              <a:srgbClr val="FFFFFF">
                <a:alpha val="98824"/>
              </a:srgbClr>
            </a:solidFill>
          </p:spPr>
        </p:sp>
        <p:sp>
          <p:nvSpPr>
            <p:cNvPr id="20" name="TextBox 20"/>
            <p:cNvSpPr txBox="1"/>
            <p:nvPr/>
          </p:nvSpPr>
          <p:spPr>
            <a:xfrm>
              <a:off x="0" y="-19050"/>
              <a:ext cx="1075555" cy="329755"/>
            </a:xfrm>
            <a:prstGeom prst="rect">
              <a:avLst/>
            </a:prstGeom>
          </p:spPr>
          <p:txBody>
            <a:bodyPr lIns="50800" tIns="50800" rIns="50800" bIns="50800" rtlCol="0" anchor="ctr"/>
            <a:lstStyle/>
            <a:p>
              <a:pPr algn="ctr">
                <a:lnSpc>
                  <a:spcPts val="2859"/>
                </a:lnSpc>
              </a:pPr>
              <a:endParaRPr/>
            </a:p>
          </p:txBody>
        </p:sp>
      </p:grpSp>
      <p:sp>
        <p:nvSpPr>
          <p:cNvPr id="21" name="Freeform 21"/>
          <p:cNvSpPr/>
          <p:nvPr/>
        </p:nvSpPr>
        <p:spPr>
          <a:xfrm rot="2161293">
            <a:off x="985284" y="4674342"/>
            <a:ext cx="1776375" cy="501826"/>
          </a:xfrm>
          <a:custGeom>
            <a:avLst/>
            <a:gdLst/>
            <a:ahLst/>
            <a:cxnLst/>
            <a:rect l="l" t="t" r="r" b="b"/>
            <a:pathLst>
              <a:path w="1776375" h="501826">
                <a:moveTo>
                  <a:pt x="0" y="0"/>
                </a:moveTo>
                <a:lnTo>
                  <a:pt x="1776374" y="0"/>
                </a:lnTo>
                <a:lnTo>
                  <a:pt x="1776374" y="501826"/>
                </a:lnTo>
                <a:lnTo>
                  <a:pt x="0" y="50182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2" name="TextBox 22"/>
          <p:cNvSpPr txBox="1"/>
          <p:nvPr/>
        </p:nvSpPr>
        <p:spPr>
          <a:xfrm>
            <a:off x="1538887" y="1195362"/>
            <a:ext cx="12973631" cy="1667123"/>
          </a:xfrm>
          <a:prstGeom prst="rect">
            <a:avLst/>
          </a:prstGeom>
        </p:spPr>
        <p:txBody>
          <a:bodyPr wrap="square" lIns="0" tIns="0" rIns="0" bIns="0" rtlCol="0" anchor="t">
            <a:spAutoFit/>
          </a:bodyPr>
          <a:lstStyle/>
          <a:p>
            <a:pPr marL="0" lvl="0" indent="0" algn="l">
              <a:lnSpc>
                <a:spcPts val="13015"/>
              </a:lnSpc>
              <a:spcBef>
                <a:spcPct val="0"/>
              </a:spcBef>
            </a:pPr>
            <a:r>
              <a:rPr lang="en-US" sz="8000" b="1" spc="924" dirty="0" smtClean="0">
                <a:solidFill>
                  <a:srgbClr val="103E8B"/>
                </a:solidFill>
                <a:latin typeface="Oswald Bold"/>
                <a:ea typeface="Oswald Bold"/>
                <a:cs typeface="Oswald Bold"/>
                <a:sym typeface="Oswald Bold"/>
              </a:rPr>
              <a:t>Project’s logo</a:t>
            </a:r>
            <a:endParaRPr lang="en-US" sz="8000" b="1" spc="924" dirty="0">
              <a:solidFill>
                <a:srgbClr val="103E8B"/>
              </a:solidFill>
              <a:latin typeface="Oswald Bold"/>
              <a:ea typeface="Oswald Bold"/>
              <a:cs typeface="Oswald Bold"/>
              <a:sym typeface="Oswald Bold"/>
            </a:endParaRPr>
          </a:p>
        </p:txBody>
      </p:sp>
      <p:sp>
        <p:nvSpPr>
          <p:cNvPr id="30" name="TextBox 30"/>
          <p:cNvSpPr txBox="1"/>
          <p:nvPr/>
        </p:nvSpPr>
        <p:spPr>
          <a:xfrm>
            <a:off x="1538888" y="2844075"/>
            <a:ext cx="8485306" cy="795089"/>
          </a:xfrm>
          <a:prstGeom prst="rect">
            <a:avLst/>
          </a:prstGeom>
        </p:spPr>
        <p:txBody>
          <a:bodyPr wrap="square" lIns="0" tIns="0" rIns="0" bIns="0" rtlCol="0" anchor="t">
            <a:spAutoFit/>
          </a:bodyPr>
          <a:lstStyle/>
          <a:p>
            <a:pPr>
              <a:lnSpc>
                <a:spcPts val="3060"/>
              </a:lnSpc>
            </a:pPr>
            <a:r>
              <a:rPr lang="en-US" sz="2400" dirty="0" smtClean="0"/>
              <a:t>In the communication guide there are the guidelines to compose the logo of the project.</a:t>
            </a:r>
            <a:endParaRPr lang="en-US" sz="2400" dirty="0"/>
          </a:p>
        </p:txBody>
      </p:sp>
      <p:sp>
        <p:nvSpPr>
          <p:cNvPr id="31" name="Freeform 31"/>
          <p:cNvSpPr/>
          <p:nvPr/>
        </p:nvSpPr>
        <p:spPr>
          <a:xfrm rot="887923">
            <a:off x="-6172533" y="6869490"/>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2" name="Freeform 32"/>
          <p:cNvSpPr/>
          <p:nvPr/>
        </p:nvSpPr>
        <p:spPr>
          <a:xfrm>
            <a:off x="12954000" y="2736086"/>
            <a:ext cx="3675664" cy="1107294"/>
          </a:xfrm>
          <a:custGeom>
            <a:avLst/>
            <a:gdLst/>
            <a:ahLst/>
            <a:cxnLst/>
            <a:rect l="l" t="t" r="r" b="b"/>
            <a:pathLst>
              <a:path w="3675664" h="1107294">
                <a:moveTo>
                  <a:pt x="0" y="0"/>
                </a:moveTo>
                <a:lnTo>
                  <a:pt x="3675664" y="0"/>
                </a:lnTo>
                <a:lnTo>
                  <a:pt x="3675664" y="1107293"/>
                </a:lnTo>
                <a:lnTo>
                  <a:pt x="0" y="1107293"/>
                </a:lnTo>
                <a:lnTo>
                  <a:pt x="0" y="0"/>
                </a:lnTo>
                <a:close/>
              </a:path>
            </a:pathLst>
          </a:custGeom>
          <a:blipFill>
            <a:blip r:embed="rId6"/>
            <a:stretch>
              <a:fillRect/>
            </a:stretch>
          </a:blipFill>
        </p:spPr>
      </p:sp>
      <p:pic>
        <p:nvPicPr>
          <p:cNvPr id="23" name="Immagine 22"/>
          <p:cNvPicPr/>
          <p:nvPr/>
        </p:nvPicPr>
        <p:blipFill>
          <a:blip r:embed="rId7" cstate="print">
            <a:extLst>
              <a:ext uri="{28A0092B-C50C-407E-A947-70E740481C1C}">
                <a14:useLocalDpi xmlns:a14="http://schemas.microsoft.com/office/drawing/2010/main" val="0"/>
              </a:ext>
            </a:extLst>
          </a:blip>
          <a:stretch>
            <a:fillRect/>
          </a:stretch>
        </p:blipFill>
        <p:spPr>
          <a:xfrm>
            <a:off x="2739393" y="4295961"/>
            <a:ext cx="5452194" cy="1612138"/>
          </a:xfrm>
          <a:prstGeom prst="rect">
            <a:avLst/>
          </a:prstGeom>
        </p:spPr>
      </p:pic>
      <p:sp>
        <p:nvSpPr>
          <p:cNvPr id="24" name="TextBox 23"/>
          <p:cNvSpPr txBox="1"/>
          <p:nvPr/>
        </p:nvSpPr>
        <p:spPr>
          <a:xfrm>
            <a:off x="2739393" y="3837113"/>
            <a:ext cx="5286309" cy="474489"/>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nSpc>
                <a:spcPts val="3737"/>
              </a:lnSpc>
              <a:spcBef>
                <a:spcPct val="0"/>
              </a:spcBef>
            </a:pPr>
            <a:r>
              <a:rPr lang="en-US" spc="265" dirty="0" smtClean="0">
                <a:solidFill>
                  <a:srgbClr val="231F20"/>
                </a:solidFill>
                <a:latin typeface="Oswald"/>
                <a:ea typeface="Oswald"/>
                <a:cs typeface="Oswald"/>
                <a:sym typeface="Oswald"/>
              </a:rPr>
              <a:t>THE POSITION OF THE NAME OF THE PROJECT</a:t>
            </a:r>
            <a:endParaRPr lang="en-US" spc="265" dirty="0">
              <a:solidFill>
                <a:srgbClr val="231F20"/>
              </a:solidFill>
              <a:latin typeface="Oswald"/>
              <a:ea typeface="Oswald"/>
              <a:cs typeface="Oswald"/>
              <a:sym typeface="Oswald"/>
            </a:endParaRPr>
          </a:p>
        </p:txBody>
      </p:sp>
      <p:sp>
        <p:nvSpPr>
          <p:cNvPr id="25" name="Freeform 21"/>
          <p:cNvSpPr/>
          <p:nvPr/>
        </p:nvSpPr>
        <p:spPr>
          <a:xfrm rot="3118225">
            <a:off x="10455166" y="5553757"/>
            <a:ext cx="1776375" cy="501826"/>
          </a:xfrm>
          <a:custGeom>
            <a:avLst/>
            <a:gdLst/>
            <a:ahLst/>
            <a:cxnLst/>
            <a:rect l="l" t="t" r="r" b="b"/>
            <a:pathLst>
              <a:path w="1776375" h="501826">
                <a:moveTo>
                  <a:pt x="0" y="0"/>
                </a:moveTo>
                <a:lnTo>
                  <a:pt x="1776374" y="0"/>
                </a:lnTo>
                <a:lnTo>
                  <a:pt x="1776374" y="501826"/>
                </a:lnTo>
                <a:lnTo>
                  <a:pt x="0" y="50182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6" name="TextBox 23"/>
          <p:cNvSpPr txBox="1"/>
          <p:nvPr/>
        </p:nvSpPr>
        <p:spPr>
          <a:xfrm>
            <a:off x="11343355" y="4612196"/>
            <a:ext cx="5286309" cy="948978"/>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nSpc>
                <a:spcPts val="3737"/>
              </a:lnSpc>
              <a:spcBef>
                <a:spcPct val="0"/>
              </a:spcBef>
            </a:pPr>
            <a:r>
              <a:rPr lang="en-US" spc="265" dirty="0" smtClean="0">
                <a:solidFill>
                  <a:srgbClr val="231F20"/>
                </a:solidFill>
                <a:latin typeface="Oswald"/>
                <a:ea typeface="Oswald"/>
                <a:cs typeface="Oswald"/>
                <a:sym typeface="Oswald"/>
              </a:rPr>
              <a:t>THE COLORS OF THE NAME OF THE PROJECT</a:t>
            </a:r>
          </a:p>
          <a:p>
            <a:pPr marL="0" lvl="0" indent="0">
              <a:lnSpc>
                <a:spcPts val="3737"/>
              </a:lnSpc>
              <a:spcBef>
                <a:spcPct val="0"/>
              </a:spcBef>
            </a:pPr>
            <a:r>
              <a:rPr lang="en-US" spc="265" dirty="0" smtClean="0">
                <a:solidFill>
                  <a:srgbClr val="231F20"/>
                </a:solidFill>
                <a:latin typeface="Oswald"/>
                <a:ea typeface="Oswald"/>
                <a:cs typeface="Oswald"/>
                <a:sym typeface="Oswald"/>
              </a:rPr>
              <a:t>REPRESENTATIVE OF THEMATIC OBJECTIVES</a:t>
            </a:r>
            <a:endParaRPr lang="en-US" spc="265" dirty="0">
              <a:solidFill>
                <a:srgbClr val="231F20"/>
              </a:solidFill>
              <a:latin typeface="Oswald"/>
              <a:ea typeface="Oswald"/>
              <a:cs typeface="Oswald"/>
              <a:sym typeface="Oswald"/>
            </a:endParaRPr>
          </a:p>
        </p:txBody>
      </p:sp>
      <p:pic>
        <p:nvPicPr>
          <p:cNvPr id="27" name="Immagine 26"/>
          <p:cNvPicPr/>
          <p:nvPr/>
        </p:nvPicPr>
        <p:blipFill>
          <a:blip r:embed="rId8" cstate="print">
            <a:extLst>
              <a:ext uri="{28A0092B-C50C-407E-A947-70E740481C1C}">
                <a14:useLocalDpi xmlns:a14="http://schemas.microsoft.com/office/drawing/2010/main" val="0"/>
              </a:ext>
            </a:extLst>
          </a:blip>
          <a:stretch>
            <a:fillRect/>
          </a:stretch>
        </p:blipFill>
        <p:spPr>
          <a:xfrm>
            <a:off x="12344400" y="5829300"/>
            <a:ext cx="3856210" cy="3197225"/>
          </a:xfrm>
          <a:prstGeom prst="rect">
            <a:avLst/>
          </a:prstGeom>
        </p:spPr>
      </p:pic>
      <p:sp>
        <p:nvSpPr>
          <p:cNvPr id="28" name="TextBox 23"/>
          <p:cNvSpPr txBox="1"/>
          <p:nvPr/>
        </p:nvSpPr>
        <p:spPr>
          <a:xfrm>
            <a:off x="3955761" y="6140336"/>
            <a:ext cx="6082515" cy="474489"/>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nSpc>
                <a:spcPts val="3737"/>
              </a:lnSpc>
              <a:spcBef>
                <a:spcPct val="0"/>
              </a:spcBef>
            </a:pPr>
            <a:r>
              <a:rPr lang="en-US" spc="265" dirty="0" smtClean="0">
                <a:solidFill>
                  <a:srgbClr val="231F20"/>
                </a:solidFill>
                <a:latin typeface="Oswald"/>
                <a:ea typeface="Oswald"/>
                <a:cs typeface="Oswald"/>
                <a:sym typeface="Oswald"/>
              </a:rPr>
              <a:t>THE ICONS REPRESENTATIVE OF POLICY OBJECTIVES</a:t>
            </a:r>
            <a:endParaRPr lang="en-US" spc="265" dirty="0">
              <a:solidFill>
                <a:srgbClr val="231F20"/>
              </a:solidFill>
              <a:latin typeface="Oswald"/>
              <a:ea typeface="Oswald"/>
              <a:cs typeface="Oswald"/>
              <a:sym typeface="Oswald"/>
            </a:endParaRPr>
          </a:p>
        </p:txBody>
      </p:sp>
      <p:pic>
        <p:nvPicPr>
          <p:cNvPr id="29" name="Immagine 28"/>
          <p:cNvPicPr/>
          <p:nvPr/>
        </p:nvPicPr>
        <p:blipFill rotWithShape="1">
          <a:blip r:embed="rId9" cstate="print">
            <a:extLst>
              <a:ext uri="{28A0092B-C50C-407E-A947-70E740481C1C}">
                <a14:useLocalDpi xmlns:a14="http://schemas.microsoft.com/office/drawing/2010/main" val="0"/>
              </a:ext>
            </a:extLst>
          </a:blip>
          <a:srcRect l="1809" r="1989" b="3292"/>
          <a:stretch/>
        </p:blipFill>
        <p:spPr bwMode="auto">
          <a:xfrm>
            <a:off x="3955760" y="6640665"/>
            <a:ext cx="2749839" cy="2566670"/>
          </a:xfrm>
          <a:prstGeom prst="rect">
            <a:avLst/>
          </a:prstGeom>
          <a:ln>
            <a:noFill/>
          </a:ln>
          <a:extLst>
            <a:ext uri="{53640926-AAD7-44D8-BBD7-CCE9431645EC}">
              <a14:shadowObscured xmlns:a14="http://schemas.microsoft.com/office/drawing/2010/main"/>
            </a:ext>
          </a:extLst>
        </p:spPr>
      </p:pic>
      <p:pic>
        <p:nvPicPr>
          <p:cNvPr id="33" name="Immagine 32"/>
          <p:cNvPicPr/>
          <p:nvPr/>
        </p:nvPicPr>
        <p:blipFill rotWithShape="1">
          <a:blip r:embed="rId10" cstate="print">
            <a:extLst>
              <a:ext uri="{28A0092B-C50C-407E-A947-70E740481C1C}">
                <a14:useLocalDpi xmlns:a14="http://schemas.microsoft.com/office/drawing/2010/main" val="0"/>
              </a:ext>
            </a:extLst>
          </a:blip>
          <a:srcRect l="1468" t="1406"/>
          <a:stretch/>
        </p:blipFill>
        <p:spPr bwMode="auto">
          <a:xfrm>
            <a:off x="7239000" y="6658869"/>
            <a:ext cx="2658745" cy="2628900"/>
          </a:xfrm>
          <a:prstGeom prst="rect">
            <a:avLst/>
          </a:prstGeom>
          <a:ln>
            <a:noFill/>
          </a:ln>
          <a:extLst>
            <a:ext uri="{53640926-AAD7-44D8-BBD7-CCE9431645EC}">
              <a14:shadowObscured xmlns:a14="http://schemas.microsoft.com/office/drawing/2010/main"/>
            </a:ext>
          </a:extLst>
        </p:spPr>
      </p:pic>
      <p:sp>
        <p:nvSpPr>
          <p:cNvPr id="34" name="Freeform 21"/>
          <p:cNvSpPr/>
          <p:nvPr/>
        </p:nvSpPr>
        <p:spPr>
          <a:xfrm rot="4357306">
            <a:off x="2573364" y="7330542"/>
            <a:ext cx="1776375" cy="501826"/>
          </a:xfrm>
          <a:custGeom>
            <a:avLst/>
            <a:gdLst/>
            <a:ahLst/>
            <a:cxnLst/>
            <a:rect l="l" t="t" r="r" b="b"/>
            <a:pathLst>
              <a:path w="1776375" h="501826">
                <a:moveTo>
                  <a:pt x="0" y="0"/>
                </a:moveTo>
                <a:lnTo>
                  <a:pt x="1776374" y="0"/>
                </a:lnTo>
                <a:lnTo>
                  <a:pt x="1776374" y="501826"/>
                </a:lnTo>
                <a:lnTo>
                  <a:pt x="0" y="50182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789153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8" name="Group 18"/>
          <p:cNvGrpSpPr/>
          <p:nvPr/>
        </p:nvGrpSpPr>
        <p:grpSpPr>
          <a:xfrm>
            <a:off x="13046312" y="6157334"/>
            <a:ext cx="2932415" cy="847111"/>
            <a:chOff x="0" y="0"/>
            <a:chExt cx="1075555" cy="310705"/>
          </a:xfrm>
        </p:grpSpPr>
        <p:sp>
          <p:nvSpPr>
            <p:cNvPr id="19" name="Freeform 19"/>
            <p:cNvSpPr/>
            <p:nvPr/>
          </p:nvSpPr>
          <p:spPr>
            <a:xfrm>
              <a:off x="0" y="0"/>
              <a:ext cx="1075555" cy="310705"/>
            </a:xfrm>
            <a:custGeom>
              <a:avLst/>
              <a:gdLst/>
              <a:ahLst/>
              <a:cxnLst/>
              <a:rect l="l" t="t" r="r" b="b"/>
              <a:pathLst>
                <a:path w="1075555" h="310705">
                  <a:moveTo>
                    <a:pt x="81844" y="0"/>
                  </a:moveTo>
                  <a:lnTo>
                    <a:pt x="993712" y="0"/>
                  </a:lnTo>
                  <a:cubicBezTo>
                    <a:pt x="1015418" y="0"/>
                    <a:pt x="1036235" y="8623"/>
                    <a:pt x="1051584" y="23971"/>
                  </a:cubicBezTo>
                  <a:cubicBezTo>
                    <a:pt x="1066932" y="39320"/>
                    <a:pt x="1075555" y="60137"/>
                    <a:pt x="1075555" y="81844"/>
                  </a:cubicBezTo>
                  <a:lnTo>
                    <a:pt x="1075555" y="228861"/>
                  </a:lnTo>
                  <a:cubicBezTo>
                    <a:pt x="1075555" y="250567"/>
                    <a:pt x="1066932" y="271385"/>
                    <a:pt x="1051584" y="286733"/>
                  </a:cubicBezTo>
                  <a:cubicBezTo>
                    <a:pt x="1036235" y="302082"/>
                    <a:pt x="1015418" y="310705"/>
                    <a:pt x="993712" y="310705"/>
                  </a:cubicBezTo>
                  <a:lnTo>
                    <a:pt x="81844" y="310705"/>
                  </a:lnTo>
                  <a:cubicBezTo>
                    <a:pt x="36643" y="310705"/>
                    <a:pt x="0" y="274062"/>
                    <a:pt x="0" y="228861"/>
                  </a:cubicBezTo>
                  <a:lnTo>
                    <a:pt x="0" y="81844"/>
                  </a:lnTo>
                  <a:cubicBezTo>
                    <a:pt x="0" y="60137"/>
                    <a:pt x="8623" y="39320"/>
                    <a:pt x="23971" y="23971"/>
                  </a:cubicBezTo>
                  <a:cubicBezTo>
                    <a:pt x="39320" y="8623"/>
                    <a:pt x="60137" y="0"/>
                    <a:pt x="81844" y="0"/>
                  </a:cubicBezTo>
                  <a:close/>
                </a:path>
              </a:pathLst>
            </a:custGeom>
            <a:solidFill>
              <a:srgbClr val="FFFFFF">
                <a:alpha val="98824"/>
              </a:srgbClr>
            </a:solidFill>
          </p:spPr>
        </p:sp>
        <p:sp>
          <p:nvSpPr>
            <p:cNvPr id="20" name="TextBox 20"/>
            <p:cNvSpPr txBox="1"/>
            <p:nvPr/>
          </p:nvSpPr>
          <p:spPr>
            <a:xfrm>
              <a:off x="0" y="-19050"/>
              <a:ext cx="1075555" cy="329755"/>
            </a:xfrm>
            <a:prstGeom prst="rect">
              <a:avLst/>
            </a:prstGeom>
          </p:spPr>
          <p:txBody>
            <a:bodyPr lIns="50800" tIns="50800" rIns="50800" bIns="50800" rtlCol="0" anchor="ctr"/>
            <a:lstStyle/>
            <a:p>
              <a:pPr algn="ctr">
                <a:lnSpc>
                  <a:spcPts val="2859"/>
                </a:lnSpc>
              </a:pPr>
              <a:endParaRPr/>
            </a:p>
          </p:txBody>
        </p:sp>
      </p:grpSp>
      <p:sp>
        <p:nvSpPr>
          <p:cNvPr id="22" name="TextBox 22"/>
          <p:cNvSpPr txBox="1"/>
          <p:nvPr/>
        </p:nvSpPr>
        <p:spPr>
          <a:xfrm>
            <a:off x="1538887" y="1195362"/>
            <a:ext cx="12973631" cy="1490408"/>
          </a:xfrm>
          <a:prstGeom prst="rect">
            <a:avLst/>
          </a:prstGeom>
        </p:spPr>
        <p:txBody>
          <a:bodyPr wrap="square" lIns="0" tIns="0" rIns="0" bIns="0" rtlCol="0" anchor="t">
            <a:spAutoFit/>
          </a:bodyPr>
          <a:lstStyle/>
          <a:p>
            <a:pPr marL="0" lvl="0" indent="0" algn="l">
              <a:lnSpc>
                <a:spcPts val="13015"/>
              </a:lnSpc>
              <a:spcBef>
                <a:spcPct val="0"/>
              </a:spcBef>
            </a:pPr>
            <a:r>
              <a:rPr lang="en-US" sz="8000" b="1" spc="924" dirty="0" smtClean="0">
                <a:solidFill>
                  <a:srgbClr val="103E8B"/>
                </a:solidFill>
                <a:latin typeface="Oswald Bold"/>
                <a:ea typeface="Oswald Bold"/>
                <a:cs typeface="Oswald Bold"/>
                <a:sym typeface="Oswald Bold"/>
              </a:rPr>
              <a:t>Online generator</a:t>
            </a:r>
            <a:endParaRPr lang="en-US" sz="8000" b="1" spc="924" dirty="0">
              <a:solidFill>
                <a:srgbClr val="103E8B"/>
              </a:solidFill>
              <a:latin typeface="Oswald Bold"/>
              <a:ea typeface="Oswald Bold"/>
              <a:cs typeface="Oswald Bold"/>
              <a:sym typeface="Oswald Bold"/>
            </a:endParaRPr>
          </a:p>
        </p:txBody>
      </p:sp>
      <p:sp>
        <p:nvSpPr>
          <p:cNvPr id="30" name="TextBox 30"/>
          <p:cNvSpPr txBox="1"/>
          <p:nvPr/>
        </p:nvSpPr>
        <p:spPr>
          <a:xfrm>
            <a:off x="1538888" y="2844075"/>
            <a:ext cx="15529912" cy="1192634"/>
          </a:xfrm>
          <a:prstGeom prst="rect">
            <a:avLst/>
          </a:prstGeom>
        </p:spPr>
        <p:txBody>
          <a:bodyPr wrap="square" lIns="0" tIns="0" rIns="0" bIns="0" rtlCol="0" anchor="t">
            <a:spAutoFit/>
          </a:bodyPr>
          <a:lstStyle/>
          <a:p>
            <a:pPr lvl="0">
              <a:lnSpc>
                <a:spcPts val="3060"/>
              </a:lnSpc>
            </a:pPr>
            <a:r>
              <a:rPr lang="en-US" sz="2400" spc="197" dirty="0">
                <a:solidFill>
                  <a:schemeClr val="tx2">
                    <a:lumMod val="75000"/>
                  </a:schemeClr>
                </a:solidFill>
                <a:latin typeface="DM Sans"/>
                <a:ea typeface="DM Sans"/>
                <a:cs typeface="DM Sans"/>
                <a:sym typeface="DM Sans"/>
              </a:rPr>
              <a:t>It is now available an online generator to the graphic development  of digital posters / billboards / plaques ready to be used </a:t>
            </a:r>
            <a:r>
              <a:rPr lang="en-US" sz="2400" i="1" spc="197" dirty="0">
                <a:solidFill>
                  <a:schemeClr val="tx2">
                    <a:lumMod val="75000"/>
                  </a:schemeClr>
                </a:solidFill>
                <a:latin typeface="DM Sans"/>
                <a:ea typeface="DM Sans"/>
                <a:cs typeface="DM Sans"/>
                <a:sym typeface="DM Sans"/>
              </a:rPr>
              <a:t>interreg.gr/online-generator</a:t>
            </a:r>
          </a:p>
          <a:p>
            <a:pPr>
              <a:lnSpc>
                <a:spcPts val="3060"/>
              </a:lnSpc>
            </a:pPr>
            <a:endParaRPr lang="en-US" sz="2400" dirty="0"/>
          </a:p>
        </p:txBody>
      </p:sp>
      <p:sp>
        <p:nvSpPr>
          <p:cNvPr id="31" name="Freeform 31"/>
          <p:cNvSpPr/>
          <p:nvPr/>
        </p:nvSpPr>
        <p:spPr>
          <a:xfrm rot="887923">
            <a:off x="-6172533" y="6869490"/>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2" name="Freeform 32"/>
          <p:cNvSpPr/>
          <p:nvPr/>
        </p:nvSpPr>
        <p:spPr>
          <a:xfrm>
            <a:off x="11582400" y="1578476"/>
            <a:ext cx="3675664" cy="1107294"/>
          </a:xfrm>
          <a:custGeom>
            <a:avLst/>
            <a:gdLst/>
            <a:ahLst/>
            <a:cxnLst/>
            <a:rect l="l" t="t" r="r" b="b"/>
            <a:pathLst>
              <a:path w="3675664" h="1107294">
                <a:moveTo>
                  <a:pt x="0" y="0"/>
                </a:moveTo>
                <a:lnTo>
                  <a:pt x="3675664" y="0"/>
                </a:lnTo>
                <a:lnTo>
                  <a:pt x="3675664" y="1107293"/>
                </a:lnTo>
                <a:lnTo>
                  <a:pt x="0" y="1107293"/>
                </a:lnTo>
                <a:lnTo>
                  <a:pt x="0" y="0"/>
                </a:lnTo>
                <a:close/>
              </a:path>
            </a:pathLst>
          </a:custGeom>
          <a:blipFill>
            <a:blip r:embed="rId4"/>
            <a:stretch>
              <a:fillRect/>
            </a:stretch>
          </a:blipFill>
        </p:spPr>
      </p:sp>
      <p:pic>
        <p:nvPicPr>
          <p:cNvPr id="3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861769"/>
            <a:ext cx="5513398" cy="6007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05399" y="3861769"/>
            <a:ext cx="5404351" cy="6007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0"/>
          <p:cNvSpPr txBox="1"/>
          <p:nvPr/>
        </p:nvSpPr>
        <p:spPr>
          <a:xfrm>
            <a:off x="14389715" y="5726102"/>
            <a:ext cx="3810000" cy="1192634"/>
          </a:xfrm>
          <a:prstGeom prst="rect">
            <a:avLst/>
          </a:prstGeom>
        </p:spPr>
        <p:txBody>
          <a:bodyPr wrap="square" lIns="0" tIns="0" rIns="0" bIns="0" rtlCol="0" anchor="t">
            <a:spAutoFit/>
          </a:bodyPr>
          <a:lstStyle/>
          <a:p>
            <a:pPr>
              <a:lnSpc>
                <a:spcPts val="3060"/>
              </a:lnSpc>
            </a:pPr>
            <a:r>
              <a:rPr lang="en-US" sz="2100" spc="197" dirty="0" smtClean="0">
                <a:solidFill>
                  <a:schemeClr val="tx2">
                    <a:lumMod val="75000"/>
                  </a:schemeClr>
                </a:solidFill>
                <a:latin typeface="DM Sans"/>
                <a:ea typeface="DM Sans"/>
                <a:cs typeface="DM Sans"/>
              </a:rPr>
              <a:t>Your tool is ready. Now</a:t>
            </a:r>
          </a:p>
          <a:p>
            <a:pPr>
              <a:lnSpc>
                <a:spcPts val="3060"/>
              </a:lnSpc>
            </a:pPr>
            <a:r>
              <a:rPr lang="en-US" sz="2100" spc="197" dirty="0">
                <a:solidFill>
                  <a:schemeClr val="tx2">
                    <a:lumMod val="75000"/>
                  </a:schemeClr>
                </a:solidFill>
                <a:latin typeface="DM Sans"/>
                <a:ea typeface="DM Sans"/>
                <a:cs typeface="DM Sans"/>
              </a:rPr>
              <a:t>c</a:t>
            </a:r>
            <a:r>
              <a:rPr lang="en-US" sz="2100" spc="197" dirty="0" smtClean="0">
                <a:solidFill>
                  <a:schemeClr val="tx2">
                    <a:lumMod val="75000"/>
                  </a:schemeClr>
                </a:solidFill>
                <a:latin typeface="DM Sans"/>
                <a:ea typeface="DM Sans"/>
                <a:cs typeface="DM Sans"/>
              </a:rPr>
              <a:t>heck </a:t>
            </a:r>
            <a:r>
              <a:rPr lang="en-US" sz="2100" spc="197" dirty="0">
                <a:solidFill>
                  <a:schemeClr val="tx2">
                    <a:lumMod val="75000"/>
                  </a:schemeClr>
                </a:solidFill>
                <a:latin typeface="DM Sans"/>
                <a:ea typeface="DM Sans"/>
                <a:cs typeface="DM Sans"/>
              </a:rPr>
              <a:t>the preview and</a:t>
            </a:r>
            <a:r>
              <a:rPr lang="en-US" sz="2100" dirty="0" smtClean="0"/>
              <a:t> </a:t>
            </a:r>
          </a:p>
          <a:p>
            <a:pPr>
              <a:lnSpc>
                <a:spcPts val="3060"/>
              </a:lnSpc>
            </a:pPr>
            <a:endParaRPr lang="en-US" sz="2400" dirty="0"/>
          </a:p>
        </p:txBody>
      </p:sp>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20850" y="7102194"/>
            <a:ext cx="302895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6" descr="Print Shop Broward County Print Sho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7" name="Freeform 29"/>
          <p:cNvSpPr/>
          <p:nvPr/>
        </p:nvSpPr>
        <p:spPr>
          <a:xfrm rot="17677269" flipH="1">
            <a:off x="16831767" y="6911980"/>
            <a:ext cx="1236064" cy="494147"/>
          </a:xfrm>
          <a:custGeom>
            <a:avLst/>
            <a:gdLst/>
            <a:ahLst/>
            <a:cxnLst/>
            <a:rect l="l" t="t" r="r" b="b"/>
            <a:pathLst>
              <a:path w="1776375" h="501826">
                <a:moveTo>
                  <a:pt x="1776375" y="0"/>
                </a:moveTo>
                <a:lnTo>
                  <a:pt x="0" y="0"/>
                </a:lnTo>
                <a:lnTo>
                  <a:pt x="0" y="501826"/>
                </a:lnTo>
                <a:lnTo>
                  <a:pt x="1776375" y="501826"/>
                </a:lnTo>
                <a:lnTo>
                  <a:pt x="1776375" y="0"/>
                </a:lnTo>
                <a:close/>
              </a:path>
            </a:pathLst>
          </a:custGeom>
          <a:blipFill>
            <a:blip r:embed="rId8">
              <a:extLst>
                <a:ext uri="{96DAC541-7B7A-43D3-8B79-37D633B846F1}">
                  <asvg:svgBlip xmlns:lc="http://schemas.openxmlformats.org/drawingml/2006/lockedCanvas" xmlns:asvg="http://schemas.microsoft.com/office/drawing/2016/SVG/main" xmlns="" r:embed="rId9"/>
                </a:ext>
              </a:extLst>
            </a:blip>
            <a:stretch>
              <a:fillRect/>
            </a:stretch>
          </a:blipFill>
        </p:spPr>
        <p:txBody>
          <a:bodyPr/>
          <a:lstStyle/>
          <a:p>
            <a:endParaRPr lang="it-IT"/>
          </a:p>
        </p:txBody>
      </p:sp>
    </p:spTree>
    <p:extLst>
      <p:ext uri="{BB962C8B-B14F-4D97-AF65-F5344CB8AC3E}">
        <p14:creationId xmlns:p14="http://schemas.microsoft.com/office/powerpoint/2010/main" val="1269802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8" name="Group 18"/>
          <p:cNvGrpSpPr/>
          <p:nvPr/>
        </p:nvGrpSpPr>
        <p:grpSpPr>
          <a:xfrm>
            <a:off x="13046312" y="6157334"/>
            <a:ext cx="2932415" cy="847111"/>
            <a:chOff x="0" y="0"/>
            <a:chExt cx="1075555" cy="310705"/>
          </a:xfrm>
        </p:grpSpPr>
        <p:sp>
          <p:nvSpPr>
            <p:cNvPr id="19" name="Freeform 19"/>
            <p:cNvSpPr/>
            <p:nvPr/>
          </p:nvSpPr>
          <p:spPr>
            <a:xfrm>
              <a:off x="0" y="0"/>
              <a:ext cx="1075555" cy="310705"/>
            </a:xfrm>
            <a:custGeom>
              <a:avLst/>
              <a:gdLst/>
              <a:ahLst/>
              <a:cxnLst/>
              <a:rect l="l" t="t" r="r" b="b"/>
              <a:pathLst>
                <a:path w="1075555" h="310705">
                  <a:moveTo>
                    <a:pt x="81844" y="0"/>
                  </a:moveTo>
                  <a:lnTo>
                    <a:pt x="993712" y="0"/>
                  </a:lnTo>
                  <a:cubicBezTo>
                    <a:pt x="1015418" y="0"/>
                    <a:pt x="1036235" y="8623"/>
                    <a:pt x="1051584" y="23971"/>
                  </a:cubicBezTo>
                  <a:cubicBezTo>
                    <a:pt x="1066932" y="39320"/>
                    <a:pt x="1075555" y="60137"/>
                    <a:pt x="1075555" y="81844"/>
                  </a:cubicBezTo>
                  <a:lnTo>
                    <a:pt x="1075555" y="228861"/>
                  </a:lnTo>
                  <a:cubicBezTo>
                    <a:pt x="1075555" y="250567"/>
                    <a:pt x="1066932" y="271385"/>
                    <a:pt x="1051584" y="286733"/>
                  </a:cubicBezTo>
                  <a:cubicBezTo>
                    <a:pt x="1036235" y="302082"/>
                    <a:pt x="1015418" y="310705"/>
                    <a:pt x="993712" y="310705"/>
                  </a:cubicBezTo>
                  <a:lnTo>
                    <a:pt x="81844" y="310705"/>
                  </a:lnTo>
                  <a:cubicBezTo>
                    <a:pt x="36643" y="310705"/>
                    <a:pt x="0" y="274062"/>
                    <a:pt x="0" y="228861"/>
                  </a:cubicBezTo>
                  <a:lnTo>
                    <a:pt x="0" y="81844"/>
                  </a:lnTo>
                  <a:cubicBezTo>
                    <a:pt x="0" y="60137"/>
                    <a:pt x="8623" y="39320"/>
                    <a:pt x="23971" y="23971"/>
                  </a:cubicBezTo>
                  <a:cubicBezTo>
                    <a:pt x="39320" y="8623"/>
                    <a:pt x="60137" y="0"/>
                    <a:pt x="81844" y="0"/>
                  </a:cubicBezTo>
                  <a:close/>
                </a:path>
              </a:pathLst>
            </a:custGeom>
            <a:solidFill>
              <a:srgbClr val="FFFFFF">
                <a:alpha val="98824"/>
              </a:srgbClr>
            </a:solidFill>
          </p:spPr>
        </p:sp>
        <p:sp>
          <p:nvSpPr>
            <p:cNvPr id="20" name="TextBox 20"/>
            <p:cNvSpPr txBox="1"/>
            <p:nvPr/>
          </p:nvSpPr>
          <p:spPr>
            <a:xfrm>
              <a:off x="0" y="-19050"/>
              <a:ext cx="1075555" cy="329755"/>
            </a:xfrm>
            <a:prstGeom prst="rect">
              <a:avLst/>
            </a:prstGeom>
          </p:spPr>
          <p:txBody>
            <a:bodyPr lIns="50800" tIns="50800" rIns="50800" bIns="50800" rtlCol="0" anchor="ctr"/>
            <a:lstStyle/>
            <a:p>
              <a:pPr algn="ctr">
                <a:lnSpc>
                  <a:spcPts val="2859"/>
                </a:lnSpc>
              </a:pPr>
              <a:endParaRPr/>
            </a:p>
          </p:txBody>
        </p:sp>
      </p:grpSp>
      <p:sp>
        <p:nvSpPr>
          <p:cNvPr id="22" name="TextBox 22"/>
          <p:cNvSpPr txBox="1"/>
          <p:nvPr/>
        </p:nvSpPr>
        <p:spPr>
          <a:xfrm>
            <a:off x="1538887" y="1195362"/>
            <a:ext cx="12973631" cy="1490408"/>
          </a:xfrm>
          <a:prstGeom prst="rect">
            <a:avLst/>
          </a:prstGeom>
        </p:spPr>
        <p:txBody>
          <a:bodyPr wrap="square" lIns="0" tIns="0" rIns="0" bIns="0" rtlCol="0" anchor="t">
            <a:spAutoFit/>
          </a:bodyPr>
          <a:lstStyle/>
          <a:p>
            <a:pPr marL="0" lvl="0" indent="0" algn="l">
              <a:lnSpc>
                <a:spcPts val="13015"/>
              </a:lnSpc>
              <a:spcBef>
                <a:spcPct val="0"/>
              </a:spcBef>
            </a:pPr>
            <a:r>
              <a:rPr lang="en-US" sz="8000" b="1" spc="924" dirty="0" smtClean="0">
                <a:solidFill>
                  <a:srgbClr val="103E8B"/>
                </a:solidFill>
                <a:latin typeface="Oswald Bold"/>
                <a:ea typeface="Oswald Bold"/>
                <a:cs typeface="Oswald Bold"/>
                <a:sym typeface="Oswald Bold"/>
              </a:rPr>
              <a:t>News and post form</a:t>
            </a:r>
            <a:endParaRPr lang="en-US" sz="8000" b="1" spc="924" dirty="0">
              <a:solidFill>
                <a:srgbClr val="103E8B"/>
              </a:solidFill>
              <a:latin typeface="Oswald Bold"/>
              <a:ea typeface="Oswald Bold"/>
              <a:cs typeface="Oswald Bold"/>
              <a:sym typeface="Oswald Bold"/>
            </a:endParaRPr>
          </a:p>
        </p:txBody>
      </p:sp>
      <p:sp>
        <p:nvSpPr>
          <p:cNvPr id="30" name="TextBox 30"/>
          <p:cNvSpPr txBox="1"/>
          <p:nvPr/>
        </p:nvSpPr>
        <p:spPr>
          <a:xfrm>
            <a:off x="1538887" y="2740198"/>
            <a:ext cx="4404712" cy="4759060"/>
          </a:xfrm>
          <a:prstGeom prst="rect">
            <a:avLst/>
          </a:prstGeom>
        </p:spPr>
        <p:txBody>
          <a:bodyPr wrap="square" lIns="0" tIns="0" rIns="0" bIns="0" rtlCol="0" anchor="t">
            <a:spAutoFit/>
          </a:bodyPr>
          <a:lstStyle/>
          <a:p>
            <a:pPr lvl="0">
              <a:lnSpc>
                <a:spcPts val="3060"/>
              </a:lnSpc>
            </a:pPr>
            <a:r>
              <a:rPr lang="en-US" sz="2400" spc="197" dirty="0" smtClean="0">
                <a:solidFill>
                  <a:schemeClr val="tx2">
                    <a:lumMod val="75000"/>
                  </a:schemeClr>
                </a:solidFill>
                <a:latin typeface="DM Sans"/>
                <a:ea typeface="DM Sans"/>
                <a:cs typeface="DM Sans"/>
                <a:sym typeface="DM Sans"/>
              </a:rPr>
              <a:t>In the communication toolkit is available also the “</a:t>
            </a:r>
            <a:r>
              <a:rPr lang="en-US" sz="2400" i="1" spc="197" dirty="0" smtClean="0">
                <a:solidFill>
                  <a:schemeClr val="tx2">
                    <a:lumMod val="75000"/>
                  </a:schemeClr>
                </a:solidFill>
                <a:latin typeface="DM Sans"/>
                <a:ea typeface="DM Sans"/>
                <a:cs typeface="DM Sans"/>
                <a:sym typeface="DM Sans"/>
              </a:rPr>
              <a:t>News and post form</a:t>
            </a:r>
            <a:r>
              <a:rPr lang="en-US" sz="2400" spc="197" dirty="0" smtClean="0">
                <a:solidFill>
                  <a:schemeClr val="tx2">
                    <a:lumMod val="75000"/>
                  </a:schemeClr>
                </a:solidFill>
                <a:latin typeface="DM Sans"/>
                <a:ea typeface="DM Sans"/>
                <a:cs typeface="DM Sans"/>
                <a:sym typeface="DM Sans"/>
              </a:rPr>
              <a:t>” to </a:t>
            </a:r>
            <a:r>
              <a:rPr lang="en-US" sz="2400" spc="197" dirty="0">
                <a:solidFill>
                  <a:schemeClr val="tx2">
                    <a:lumMod val="75000"/>
                  </a:schemeClr>
                </a:solidFill>
                <a:latin typeface="DM Sans"/>
                <a:ea typeface="DM Sans"/>
                <a:cs typeface="DM Sans"/>
                <a:sym typeface="DM Sans"/>
              </a:rPr>
              <a:t>transfer </a:t>
            </a:r>
            <a:r>
              <a:rPr lang="en-US" sz="2400" spc="197" dirty="0" smtClean="0">
                <a:solidFill>
                  <a:schemeClr val="tx2">
                    <a:lumMod val="75000"/>
                  </a:schemeClr>
                </a:solidFill>
                <a:latin typeface="DM Sans"/>
                <a:ea typeface="DM Sans"/>
                <a:cs typeface="DM Sans"/>
                <a:sym typeface="DM Sans"/>
              </a:rPr>
              <a:t>texts, photos and videos about </a:t>
            </a:r>
            <a:r>
              <a:rPr lang="en-US" sz="2400" spc="197" dirty="0">
                <a:solidFill>
                  <a:schemeClr val="tx2">
                    <a:lumMod val="75000"/>
                  </a:schemeClr>
                </a:solidFill>
                <a:latin typeface="DM Sans"/>
                <a:ea typeface="DM Sans"/>
                <a:cs typeface="DM Sans"/>
                <a:sym typeface="DM Sans"/>
              </a:rPr>
              <a:t>the </a:t>
            </a:r>
            <a:r>
              <a:rPr lang="en-US" sz="2400" spc="197" dirty="0" smtClean="0">
                <a:solidFill>
                  <a:schemeClr val="tx2">
                    <a:lumMod val="75000"/>
                  </a:schemeClr>
                </a:solidFill>
                <a:latin typeface="DM Sans"/>
                <a:ea typeface="DM Sans"/>
                <a:cs typeface="DM Sans"/>
                <a:sym typeface="DM Sans"/>
              </a:rPr>
              <a:t>projects. </a:t>
            </a:r>
          </a:p>
          <a:p>
            <a:pPr lvl="0">
              <a:lnSpc>
                <a:spcPts val="3060"/>
              </a:lnSpc>
            </a:pPr>
            <a:r>
              <a:rPr lang="en-US" sz="2400" spc="197" dirty="0" smtClean="0">
                <a:solidFill>
                  <a:schemeClr val="tx2">
                    <a:lumMod val="75000"/>
                  </a:schemeClr>
                </a:solidFill>
                <a:latin typeface="DM Sans"/>
                <a:ea typeface="DM Sans"/>
                <a:cs typeface="DM Sans"/>
                <a:sym typeface="DM Sans"/>
              </a:rPr>
              <a:t>The </a:t>
            </a:r>
            <a:r>
              <a:rPr lang="en-US" sz="2400" spc="197" dirty="0">
                <a:solidFill>
                  <a:schemeClr val="tx2">
                    <a:lumMod val="75000"/>
                  </a:schemeClr>
                </a:solidFill>
                <a:latin typeface="DM Sans"/>
                <a:ea typeface="DM Sans"/>
                <a:cs typeface="DM Sans"/>
                <a:sym typeface="DM Sans"/>
              </a:rPr>
              <a:t>respect of the communication rules and filling the form will help to have a common “tone of voice” and a fast spread of the news. </a:t>
            </a:r>
            <a:endParaRPr lang="en-US" sz="2400" spc="197" dirty="0" smtClean="0">
              <a:solidFill>
                <a:schemeClr val="tx2">
                  <a:lumMod val="75000"/>
                </a:schemeClr>
              </a:solidFill>
              <a:latin typeface="DM Sans"/>
              <a:ea typeface="DM Sans"/>
              <a:cs typeface="DM Sans"/>
              <a:sym typeface="DM Sans"/>
            </a:endParaRPr>
          </a:p>
        </p:txBody>
      </p:sp>
      <p:sp>
        <p:nvSpPr>
          <p:cNvPr id="31" name="Freeform 31"/>
          <p:cNvSpPr/>
          <p:nvPr/>
        </p:nvSpPr>
        <p:spPr>
          <a:xfrm rot="887923">
            <a:off x="-6401133" y="6843086"/>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2" name="Freeform 32"/>
          <p:cNvSpPr/>
          <p:nvPr/>
        </p:nvSpPr>
        <p:spPr>
          <a:xfrm>
            <a:off x="11875966" y="1578476"/>
            <a:ext cx="3675664" cy="1107294"/>
          </a:xfrm>
          <a:custGeom>
            <a:avLst/>
            <a:gdLst/>
            <a:ahLst/>
            <a:cxnLst/>
            <a:rect l="l" t="t" r="r" b="b"/>
            <a:pathLst>
              <a:path w="3675664" h="1107294">
                <a:moveTo>
                  <a:pt x="0" y="0"/>
                </a:moveTo>
                <a:lnTo>
                  <a:pt x="3675664" y="0"/>
                </a:lnTo>
                <a:lnTo>
                  <a:pt x="3675664" y="1107293"/>
                </a:lnTo>
                <a:lnTo>
                  <a:pt x="0" y="1107293"/>
                </a:lnTo>
                <a:lnTo>
                  <a:pt x="0" y="0"/>
                </a:lnTo>
                <a:close/>
              </a:path>
            </a:pathLst>
          </a:custGeom>
          <a:blipFill>
            <a:blip r:embed="rId4"/>
            <a:stretch>
              <a:fillRect/>
            </a:stretch>
          </a:blipFill>
        </p:spPr>
      </p:sp>
      <p:sp>
        <p:nvSpPr>
          <p:cNvPr id="3" name="AutoShape 6" descr="Print Shop Broward County Print Sho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8713" y="2705727"/>
            <a:ext cx="10555287" cy="717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1673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Thin Line Abstract  Shape Illustration"/>
          <p:cNvSpPr/>
          <p:nvPr/>
        </p:nvSpPr>
        <p:spPr>
          <a:xfrm>
            <a:off x="-3258071" y="-4629150"/>
            <a:ext cx="9022634" cy="9258300"/>
          </a:xfrm>
          <a:custGeom>
            <a:avLst/>
            <a:gdLst/>
            <a:ahLst/>
            <a:cxnLst/>
            <a:rect l="l" t="t" r="r" b="b"/>
            <a:pathLst>
              <a:path w="9022634" h="9258300">
                <a:moveTo>
                  <a:pt x="0" y="0"/>
                </a:moveTo>
                <a:lnTo>
                  <a:pt x="9022634" y="0"/>
                </a:lnTo>
                <a:lnTo>
                  <a:pt x="9022634" y="9258300"/>
                </a:lnTo>
                <a:lnTo>
                  <a:pt x="0" y="9258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9723878" y="1104900"/>
            <a:ext cx="7497611" cy="2258655"/>
          </a:xfrm>
          <a:custGeom>
            <a:avLst/>
            <a:gdLst/>
            <a:ahLst/>
            <a:cxnLst/>
            <a:rect l="l" t="t" r="r" b="b"/>
            <a:pathLst>
              <a:path w="7497611" h="2258655">
                <a:moveTo>
                  <a:pt x="0" y="0"/>
                </a:moveTo>
                <a:lnTo>
                  <a:pt x="7497611" y="0"/>
                </a:lnTo>
                <a:lnTo>
                  <a:pt x="7497611" y="2258655"/>
                </a:lnTo>
                <a:lnTo>
                  <a:pt x="0" y="2258655"/>
                </a:lnTo>
                <a:lnTo>
                  <a:pt x="0" y="0"/>
                </a:lnTo>
                <a:close/>
              </a:path>
            </a:pathLst>
          </a:custGeom>
          <a:blipFill>
            <a:blip r:embed="rId4"/>
            <a:stretch>
              <a:fillRect/>
            </a:stretch>
          </a:blipFill>
        </p:spPr>
      </p:sp>
      <p:sp>
        <p:nvSpPr>
          <p:cNvPr id="4" name="TextBox 4"/>
          <p:cNvSpPr txBox="1"/>
          <p:nvPr/>
        </p:nvSpPr>
        <p:spPr>
          <a:xfrm>
            <a:off x="2514598" y="3238500"/>
            <a:ext cx="11658601" cy="1077218"/>
          </a:xfrm>
          <a:prstGeom prst="rect">
            <a:avLst/>
          </a:prstGeom>
        </p:spPr>
        <p:txBody>
          <a:bodyPr wrap="square" lIns="0" tIns="0" rIns="0" bIns="0" rtlCol="0" anchor="t">
            <a:spAutoFit/>
          </a:bodyPr>
          <a:lstStyle/>
          <a:p>
            <a:pPr marL="0" lvl="0" indent="0" algn="l">
              <a:lnSpc>
                <a:spcPts val="8430"/>
              </a:lnSpc>
            </a:pPr>
            <a:r>
              <a:rPr lang="en-US" sz="4000" b="1" u="none" spc="688" dirty="0" smtClean="0">
                <a:solidFill>
                  <a:srgbClr val="103F91"/>
                </a:solidFill>
                <a:latin typeface="Oswald Bold"/>
                <a:ea typeface="Oswald Bold"/>
                <a:cs typeface="Oswald Bold"/>
                <a:sym typeface="Oswald Bold"/>
              </a:rPr>
              <a:t>The communication strategy document</a:t>
            </a:r>
            <a:endParaRPr lang="en-US" sz="4000" b="1" u="none" spc="688" dirty="0">
              <a:solidFill>
                <a:srgbClr val="103F91"/>
              </a:solidFill>
              <a:latin typeface="Oswald Bold"/>
              <a:ea typeface="Oswald Bold"/>
              <a:cs typeface="Oswald Bold"/>
              <a:sym typeface="Oswald Bold"/>
            </a:endParaRPr>
          </a:p>
        </p:txBody>
      </p:sp>
      <p:sp>
        <p:nvSpPr>
          <p:cNvPr id="6" name="Rettangolo 5"/>
          <p:cNvSpPr/>
          <p:nvPr/>
        </p:nvSpPr>
        <p:spPr>
          <a:xfrm>
            <a:off x="2514600" y="4631917"/>
            <a:ext cx="14075490" cy="733534"/>
          </a:xfrm>
          <a:prstGeom prst="rect">
            <a:avLst/>
          </a:prstGeom>
        </p:spPr>
        <p:txBody>
          <a:bodyPr wrap="square">
            <a:spAutoFit/>
          </a:bodyPr>
          <a:lstStyle/>
          <a:p>
            <a:pPr>
              <a:lnSpc>
                <a:spcPts val="2545"/>
              </a:lnSpc>
            </a:pPr>
            <a:r>
              <a:rPr lang="en-US" spc="180" dirty="0" smtClean="0">
                <a:solidFill>
                  <a:srgbClr val="231F20"/>
                </a:solidFill>
                <a:latin typeface="DM Sans"/>
                <a:ea typeface="DM Sans"/>
                <a:cs typeface="DM Sans"/>
                <a:sym typeface="DM Sans"/>
              </a:rPr>
              <a:t>As potential lead beneficiaries, you have to work on the </a:t>
            </a:r>
            <a:r>
              <a:rPr lang="en-US" b="1" spc="180" dirty="0" smtClean="0">
                <a:solidFill>
                  <a:srgbClr val="231F20"/>
                </a:solidFill>
                <a:latin typeface="DM Sans"/>
                <a:ea typeface="DM Sans"/>
                <a:cs typeface="DM Sans"/>
                <a:sym typeface="DM Sans"/>
              </a:rPr>
              <a:t>Communication Strategy </a:t>
            </a:r>
            <a:r>
              <a:rPr lang="en-US" b="1" spc="180" dirty="0">
                <a:solidFill>
                  <a:srgbClr val="231F20"/>
                </a:solidFill>
                <a:latin typeface="DM Sans"/>
                <a:ea typeface="DM Sans"/>
                <a:cs typeface="DM Sans"/>
                <a:sym typeface="DM Sans"/>
              </a:rPr>
              <a:t>document </a:t>
            </a:r>
            <a:r>
              <a:rPr lang="en-US" b="1" spc="180" dirty="0" smtClean="0">
                <a:solidFill>
                  <a:srgbClr val="231F20"/>
                </a:solidFill>
                <a:latin typeface="DM Sans"/>
                <a:ea typeface="DM Sans"/>
                <a:cs typeface="DM Sans"/>
                <a:sym typeface="DM Sans"/>
              </a:rPr>
              <a:t>and on the </a:t>
            </a:r>
            <a:r>
              <a:rPr lang="en-US" b="1" spc="180" dirty="0">
                <a:solidFill>
                  <a:srgbClr val="231F20"/>
                </a:solidFill>
                <a:latin typeface="DM Sans"/>
                <a:ea typeface="DM Sans"/>
                <a:cs typeface="DM Sans"/>
                <a:sym typeface="DM Sans"/>
              </a:rPr>
              <a:t>activities</a:t>
            </a:r>
            <a:r>
              <a:rPr lang="en-US" spc="180" dirty="0">
                <a:solidFill>
                  <a:srgbClr val="231F20"/>
                </a:solidFill>
                <a:latin typeface="DM Sans"/>
                <a:ea typeface="DM Sans"/>
                <a:cs typeface="DM Sans"/>
                <a:sym typeface="DM Sans"/>
              </a:rPr>
              <a:t> which should be included in WP2 in the context of the 1st Call/Stage </a:t>
            </a:r>
            <a:r>
              <a:rPr lang="en-US" spc="180" dirty="0" smtClean="0">
                <a:solidFill>
                  <a:srgbClr val="231F20"/>
                </a:solidFill>
                <a:latin typeface="DM Sans"/>
                <a:ea typeface="DM Sans"/>
                <a:cs typeface="DM Sans"/>
                <a:sym typeface="DM Sans"/>
              </a:rPr>
              <a:t>B. </a:t>
            </a:r>
          </a:p>
        </p:txBody>
      </p:sp>
      <p:sp>
        <p:nvSpPr>
          <p:cNvPr id="8" name="AutoShape 4"/>
          <p:cNvSpPr/>
          <p:nvPr/>
        </p:nvSpPr>
        <p:spPr>
          <a:xfrm>
            <a:off x="1827381" y="5948155"/>
            <a:ext cx="15108918" cy="0"/>
          </a:xfrm>
          <a:prstGeom prst="line">
            <a:avLst/>
          </a:prstGeom>
          <a:ln w="38100" cap="flat">
            <a:solidFill>
              <a:srgbClr val="000000"/>
            </a:solidFill>
            <a:prstDash val="solid"/>
            <a:headEnd type="none" w="sm" len="sm"/>
            <a:tailEnd type="none" w="sm" len="sm"/>
          </a:ln>
        </p:spPr>
      </p:sp>
      <p:grpSp>
        <p:nvGrpSpPr>
          <p:cNvPr id="9" name="Group 5"/>
          <p:cNvGrpSpPr/>
          <p:nvPr/>
        </p:nvGrpSpPr>
        <p:grpSpPr>
          <a:xfrm>
            <a:off x="5242628" y="5697614"/>
            <a:ext cx="501082" cy="501082"/>
            <a:chOff x="0" y="0"/>
            <a:chExt cx="812800" cy="812800"/>
          </a:xfrm>
        </p:grpSpPr>
        <p:sp>
          <p:nvSpPr>
            <p:cNvPr id="10"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6A6A6"/>
            </a:solidFill>
          </p:spPr>
        </p:sp>
        <p:sp>
          <p:nvSpPr>
            <p:cNvPr id="11" name="TextBox 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grpSp>
        <p:nvGrpSpPr>
          <p:cNvPr id="12" name="Group 22"/>
          <p:cNvGrpSpPr/>
          <p:nvPr/>
        </p:nvGrpSpPr>
        <p:grpSpPr>
          <a:xfrm>
            <a:off x="12932897" y="5650637"/>
            <a:ext cx="501082" cy="501082"/>
            <a:chOff x="0" y="0"/>
            <a:chExt cx="812800" cy="812800"/>
          </a:xfrm>
        </p:grpSpPr>
        <p:sp>
          <p:nvSpPr>
            <p:cNvPr id="1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6A6A6"/>
            </a:solidFill>
            <a:ln cap="sq">
              <a:noFill/>
              <a:prstDash val="solid"/>
              <a:miter/>
            </a:ln>
          </p:spPr>
        </p:sp>
        <p:sp>
          <p:nvSpPr>
            <p:cNvPr id="14" name="TextBox 24"/>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15" name="TextBox 5"/>
          <p:cNvSpPr txBox="1"/>
          <p:nvPr/>
        </p:nvSpPr>
        <p:spPr>
          <a:xfrm>
            <a:off x="1986733" y="6498319"/>
            <a:ext cx="7012872" cy="2769989"/>
          </a:xfrm>
          <a:prstGeom prst="rect">
            <a:avLst/>
          </a:prstGeom>
        </p:spPr>
        <p:txBody>
          <a:bodyPr wrap="square" lIns="0" tIns="0" rIns="0" bIns="0" rtlCol="0" anchor="t">
            <a:spAutoFit/>
          </a:bodyPr>
          <a:lstStyle/>
          <a:p>
            <a:r>
              <a:rPr lang="en-US" b="1" spc="180" dirty="0">
                <a:solidFill>
                  <a:srgbClr val="231F20"/>
                </a:solidFill>
                <a:latin typeface="DM Sans"/>
                <a:ea typeface="DM Sans"/>
                <a:cs typeface="DM Sans"/>
              </a:rPr>
              <a:t>The communication strategy, to be </a:t>
            </a:r>
            <a:r>
              <a:rPr lang="en-US" b="1" spc="180" dirty="0" smtClean="0">
                <a:solidFill>
                  <a:srgbClr val="231F20"/>
                </a:solidFill>
                <a:latin typeface="DM Sans"/>
                <a:ea typeface="DM Sans"/>
                <a:cs typeface="DM Sans"/>
              </a:rPr>
              <a:t>submitted in </a:t>
            </a:r>
            <a:r>
              <a:rPr lang="en-US" b="1" spc="180" dirty="0">
                <a:solidFill>
                  <a:srgbClr val="231F20"/>
                </a:solidFill>
                <a:latin typeface="DM Sans"/>
                <a:ea typeface="DM Sans"/>
                <a:cs typeface="DM Sans"/>
              </a:rPr>
              <a:t>MIS, under penalty of disqualification, should </a:t>
            </a:r>
            <a:r>
              <a:rPr lang="en-US" b="1" spc="180" dirty="0" smtClean="0">
                <a:solidFill>
                  <a:srgbClr val="231F20"/>
                </a:solidFill>
                <a:latin typeface="DM Sans"/>
                <a:ea typeface="DM Sans"/>
                <a:cs typeface="DM Sans"/>
              </a:rPr>
              <a:t>include</a:t>
            </a:r>
            <a:r>
              <a:rPr lang="en-US" b="1" spc="180" dirty="0">
                <a:solidFill>
                  <a:srgbClr val="231F20"/>
                </a:solidFill>
                <a:latin typeface="DM Sans"/>
                <a:ea typeface="DM Sans"/>
                <a:cs typeface="DM Sans"/>
              </a:rPr>
              <a:t>  at least:</a:t>
            </a:r>
          </a:p>
          <a:p>
            <a:pPr marL="285750" indent="-285750">
              <a:buFont typeface="Arial" pitchFamily="34" charset="0"/>
              <a:buChar char="•"/>
            </a:pPr>
            <a:r>
              <a:rPr lang="en-US" spc="180" dirty="0">
                <a:solidFill>
                  <a:srgbClr val="231F20"/>
                </a:solidFill>
                <a:latin typeface="DM Sans"/>
                <a:ea typeface="DM Sans"/>
                <a:cs typeface="DM Sans"/>
              </a:rPr>
              <a:t>communication audiences of the project;</a:t>
            </a:r>
          </a:p>
          <a:p>
            <a:pPr marL="285750" indent="-285750">
              <a:buFont typeface="Arial" pitchFamily="34" charset="0"/>
              <a:buChar char="•"/>
            </a:pPr>
            <a:r>
              <a:rPr lang="en-US" spc="180" dirty="0">
                <a:solidFill>
                  <a:srgbClr val="231F20"/>
                </a:solidFill>
                <a:latin typeface="DM Sans"/>
                <a:ea typeface="DM Sans"/>
                <a:cs typeface="DM Sans"/>
              </a:rPr>
              <a:t>communication targets;</a:t>
            </a:r>
          </a:p>
          <a:p>
            <a:pPr marL="285750" indent="-285750">
              <a:buFont typeface="Arial" pitchFamily="34" charset="0"/>
              <a:buChar char="•"/>
            </a:pPr>
            <a:r>
              <a:rPr lang="en-US" spc="180" dirty="0">
                <a:solidFill>
                  <a:srgbClr val="231F20"/>
                </a:solidFill>
                <a:latin typeface="DM Sans"/>
                <a:ea typeface="DM Sans"/>
                <a:cs typeface="DM Sans"/>
              </a:rPr>
              <a:t>communication message (per audience and/or target);</a:t>
            </a:r>
          </a:p>
          <a:p>
            <a:pPr marL="285750" indent="-285750">
              <a:buFont typeface="Arial" pitchFamily="34" charset="0"/>
              <a:buChar char="•"/>
            </a:pPr>
            <a:r>
              <a:rPr lang="en-US" spc="180" dirty="0">
                <a:solidFill>
                  <a:srgbClr val="231F20"/>
                </a:solidFill>
                <a:latin typeface="DM Sans"/>
                <a:ea typeface="DM Sans"/>
                <a:cs typeface="DM Sans"/>
              </a:rPr>
              <a:t>indicative communication tools to be </a:t>
            </a:r>
            <a:r>
              <a:rPr lang="en-US" spc="180" dirty="0" smtClean="0">
                <a:solidFill>
                  <a:srgbClr val="231F20"/>
                </a:solidFill>
                <a:latin typeface="DM Sans"/>
                <a:ea typeface="DM Sans"/>
                <a:cs typeface="DM Sans"/>
              </a:rPr>
              <a:t>used;</a:t>
            </a:r>
          </a:p>
          <a:p>
            <a:pPr marL="285750" indent="-285750">
              <a:buFont typeface="Arial" pitchFamily="34" charset="0"/>
              <a:buChar char="•"/>
            </a:pPr>
            <a:r>
              <a:rPr lang="en-US" spc="180" dirty="0" smtClean="0">
                <a:solidFill>
                  <a:srgbClr val="231F20"/>
                </a:solidFill>
                <a:latin typeface="DM Sans"/>
                <a:ea typeface="DM Sans"/>
                <a:cs typeface="DM Sans"/>
              </a:rPr>
              <a:t>indicators </a:t>
            </a:r>
            <a:r>
              <a:rPr lang="en-US" spc="180" dirty="0">
                <a:solidFill>
                  <a:srgbClr val="231F20"/>
                </a:solidFill>
                <a:latin typeface="DM Sans"/>
                <a:ea typeface="DM Sans"/>
                <a:cs typeface="DM Sans"/>
              </a:rPr>
              <a:t>for monitoring and evaluating the strategy.</a:t>
            </a:r>
          </a:p>
        </p:txBody>
      </p:sp>
      <p:sp>
        <p:nvSpPr>
          <p:cNvPr id="16" name="TextBox 5"/>
          <p:cNvSpPr txBox="1"/>
          <p:nvPr/>
        </p:nvSpPr>
        <p:spPr>
          <a:xfrm>
            <a:off x="9552345" y="6488608"/>
            <a:ext cx="7287855" cy="1661993"/>
          </a:xfrm>
          <a:prstGeom prst="rect">
            <a:avLst/>
          </a:prstGeom>
        </p:spPr>
        <p:txBody>
          <a:bodyPr wrap="square" lIns="0" tIns="0" rIns="0" bIns="0" rtlCol="0" anchor="t">
            <a:spAutoFit/>
          </a:bodyPr>
          <a:lstStyle/>
          <a:p>
            <a:r>
              <a:rPr lang="en-US" spc="180" dirty="0">
                <a:solidFill>
                  <a:srgbClr val="231F20"/>
                </a:solidFill>
                <a:latin typeface="DM Sans"/>
                <a:ea typeface="DM Sans"/>
                <a:cs typeface="DM Sans"/>
              </a:rPr>
              <a:t>Also the communication strategy has </a:t>
            </a:r>
            <a:r>
              <a:rPr lang="it-IT" spc="180" dirty="0">
                <a:solidFill>
                  <a:srgbClr val="231F20"/>
                </a:solidFill>
                <a:latin typeface="DM Sans"/>
                <a:ea typeface="DM Sans"/>
                <a:cs typeface="DM Sans"/>
              </a:rPr>
              <a:t>to </a:t>
            </a:r>
            <a:r>
              <a:rPr lang="it-IT" spc="180" dirty="0" err="1">
                <a:solidFill>
                  <a:srgbClr val="231F20"/>
                </a:solidFill>
                <a:latin typeface="DM Sans"/>
                <a:ea typeface="DM Sans"/>
                <a:cs typeface="DM Sans"/>
              </a:rPr>
              <a:t>respect</a:t>
            </a:r>
            <a:r>
              <a:rPr lang="it-IT" spc="180" dirty="0">
                <a:solidFill>
                  <a:srgbClr val="231F20"/>
                </a:solidFill>
                <a:latin typeface="DM Sans"/>
                <a:ea typeface="DM Sans"/>
                <a:cs typeface="DM Sans"/>
              </a:rPr>
              <a:t> </a:t>
            </a:r>
            <a:r>
              <a:rPr lang="en-US" spc="180" dirty="0">
                <a:solidFill>
                  <a:srgbClr val="231F20"/>
                </a:solidFill>
                <a:latin typeface="DM Sans"/>
                <a:ea typeface="DM Sans"/>
                <a:cs typeface="DM Sans"/>
              </a:rPr>
              <a:t>the </a:t>
            </a:r>
            <a:r>
              <a:rPr lang="en-US" b="1" spc="180" dirty="0">
                <a:solidFill>
                  <a:srgbClr val="231F20"/>
                </a:solidFill>
                <a:latin typeface="DM Sans"/>
                <a:ea typeface="DM Sans"/>
                <a:cs typeface="DM Sans"/>
              </a:rPr>
              <a:t>obligations described in Annex 25 </a:t>
            </a:r>
            <a:r>
              <a:rPr lang="en-US" spc="180" dirty="0">
                <a:solidFill>
                  <a:srgbClr val="231F20"/>
                </a:solidFill>
                <a:latin typeface="DM Sans"/>
                <a:ea typeface="DM Sans"/>
                <a:cs typeface="DM Sans"/>
              </a:rPr>
              <a:t>“Communication Guide for Project Beneficiaries”, that I previously mentioned, in order to </a:t>
            </a:r>
            <a:r>
              <a:rPr lang="en-US" spc="180" dirty="0" smtClean="0">
                <a:solidFill>
                  <a:srgbClr val="231F20"/>
                </a:solidFill>
                <a:latin typeface="DM Sans"/>
                <a:ea typeface="DM Sans"/>
                <a:cs typeface="DM Sans"/>
              </a:rPr>
              <a:t>quantify the </a:t>
            </a:r>
            <a:r>
              <a:rPr lang="en-US" b="1" spc="180" dirty="0">
                <a:solidFill>
                  <a:srgbClr val="231F20"/>
                </a:solidFill>
                <a:latin typeface="DM Sans"/>
                <a:ea typeface="DM Sans"/>
                <a:cs typeface="DM Sans"/>
              </a:rPr>
              <a:t>communication activities</a:t>
            </a:r>
            <a:r>
              <a:rPr lang="en-US" spc="180" dirty="0">
                <a:solidFill>
                  <a:srgbClr val="231F20"/>
                </a:solidFill>
                <a:latin typeface="DM Sans"/>
                <a:ea typeface="DM Sans"/>
                <a:cs typeface="DM Sans"/>
              </a:rPr>
              <a:t> needed and then budget them and provide cost justification in the Annex 3 </a:t>
            </a:r>
            <a:r>
              <a:rPr lang="en-US" spc="180" dirty="0" err="1">
                <a:solidFill>
                  <a:srgbClr val="231F20"/>
                </a:solidFill>
                <a:latin typeface="DM Sans"/>
                <a:ea typeface="DM Sans"/>
                <a:cs typeface="DM Sans"/>
              </a:rPr>
              <a:t>JoB</a:t>
            </a:r>
            <a:r>
              <a:rPr lang="en-US" spc="180" dirty="0">
                <a:solidFill>
                  <a:srgbClr val="231F20"/>
                </a:solidFill>
                <a:latin typeface="DM Sans"/>
                <a:ea typeface="DM Sans"/>
                <a:cs typeface="DM Sans"/>
              </a:rPr>
              <a:t>.</a:t>
            </a:r>
          </a:p>
        </p:txBody>
      </p:sp>
    </p:spTree>
    <p:extLst>
      <p:ext uri="{BB962C8B-B14F-4D97-AF65-F5344CB8AC3E}">
        <p14:creationId xmlns:p14="http://schemas.microsoft.com/office/powerpoint/2010/main" val="689393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2035253">
            <a:off x="18257431" y="3714578"/>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4" name="AutoShape 4"/>
          <p:cNvSpPr/>
          <p:nvPr/>
        </p:nvSpPr>
        <p:spPr>
          <a:xfrm>
            <a:off x="1589541" y="4533900"/>
            <a:ext cx="15108918" cy="0"/>
          </a:xfrm>
          <a:prstGeom prst="line">
            <a:avLst/>
          </a:prstGeom>
          <a:ln w="38100" cap="flat">
            <a:solidFill>
              <a:srgbClr val="000000"/>
            </a:solidFill>
            <a:prstDash val="solid"/>
            <a:headEnd type="none" w="sm" len="sm"/>
            <a:tailEnd type="none" w="sm" len="sm"/>
          </a:ln>
        </p:spPr>
      </p:sp>
      <p:grpSp>
        <p:nvGrpSpPr>
          <p:cNvPr id="5" name="Group 5"/>
          <p:cNvGrpSpPr/>
          <p:nvPr/>
        </p:nvGrpSpPr>
        <p:grpSpPr>
          <a:xfrm>
            <a:off x="5004788" y="4283359"/>
            <a:ext cx="501082" cy="50108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6A6A6"/>
            </a:solidFill>
          </p:spPr>
        </p:sp>
        <p:sp>
          <p:nvSpPr>
            <p:cNvPr id="7" name="TextBox 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9" name="TextBox 9"/>
          <p:cNvSpPr txBox="1"/>
          <p:nvPr/>
        </p:nvSpPr>
        <p:spPr>
          <a:xfrm>
            <a:off x="2779206"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01</a:t>
            </a:r>
          </a:p>
        </p:txBody>
      </p:sp>
      <p:sp>
        <p:nvSpPr>
          <p:cNvPr id="10" name="TextBox 10"/>
          <p:cNvSpPr txBox="1"/>
          <p:nvPr/>
        </p:nvSpPr>
        <p:spPr>
          <a:xfrm>
            <a:off x="2586947" y="4737464"/>
            <a:ext cx="5336759" cy="525785"/>
          </a:xfrm>
          <a:prstGeom prst="rect">
            <a:avLst/>
          </a:prstGeom>
        </p:spPr>
        <p:txBody>
          <a:bodyPr wrap="square" lIns="0" tIns="0" rIns="0" bIns="0" rtlCol="0" anchor="t">
            <a:spAutoFit/>
          </a:bodyPr>
          <a:lstStyle/>
          <a:p>
            <a:pPr algn="ctr">
              <a:lnSpc>
                <a:spcPts val="4073"/>
              </a:lnSpc>
            </a:pPr>
            <a:r>
              <a:rPr lang="en-US" sz="2000" b="1" spc="289" dirty="0" smtClean="0">
                <a:solidFill>
                  <a:srgbClr val="231F20"/>
                </a:solidFill>
                <a:latin typeface="DM Sans Bold"/>
                <a:ea typeface="DM Sans Bold"/>
                <a:cs typeface="DM Sans Bold"/>
                <a:sym typeface="DM Sans Bold"/>
              </a:rPr>
              <a:t>FACEBOOK (4.741 FOLLOWERS)</a:t>
            </a:r>
          </a:p>
        </p:txBody>
      </p:sp>
      <p:sp>
        <p:nvSpPr>
          <p:cNvPr id="20" name="TextBox 20"/>
          <p:cNvSpPr txBox="1"/>
          <p:nvPr/>
        </p:nvSpPr>
        <p:spPr>
          <a:xfrm>
            <a:off x="9758062"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03</a:t>
            </a:r>
          </a:p>
        </p:txBody>
      </p:sp>
      <p:grpSp>
        <p:nvGrpSpPr>
          <p:cNvPr id="22" name="Group 22"/>
          <p:cNvGrpSpPr/>
          <p:nvPr/>
        </p:nvGrpSpPr>
        <p:grpSpPr>
          <a:xfrm>
            <a:off x="12695057" y="4236382"/>
            <a:ext cx="501082" cy="501082"/>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6A6A6"/>
            </a:solidFill>
            <a:ln cap="sq">
              <a:noFill/>
              <a:prstDash val="solid"/>
              <a:miter/>
            </a:ln>
          </p:spPr>
        </p:sp>
        <p:sp>
          <p:nvSpPr>
            <p:cNvPr id="24" name="TextBox 24"/>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25" name="TextBox 25"/>
          <p:cNvSpPr txBox="1"/>
          <p:nvPr/>
        </p:nvSpPr>
        <p:spPr>
          <a:xfrm>
            <a:off x="13248619"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04</a:t>
            </a:r>
          </a:p>
        </p:txBody>
      </p:sp>
      <p:sp>
        <p:nvSpPr>
          <p:cNvPr id="32" name="Freeform 32"/>
          <p:cNvSpPr/>
          <p:nvPr/>
        </p:nvSpPr>
        <p:spPr>
          <a:xfrm rot="-10799999">
            <a:off x="-2729621" y="-7074240"/>
            <a:ext cx="7835077" cy="10939025"/>
          </a:xfrm>
          <a:custGeom>
            <a:avLst/>
            <a:gdLst/>
            <a:ahLst/>
            <a:cxnLst/>
            <a:rect l="l" t="t" r="r" b="b"/>
            <a:pathLst>
              <a:path w="7835077" h="10939025">
                <a:moveTo>
                  <a:pt x="0" y="0"/>
                </a:moveTo>
                <a:lnTo>
                  <a:pt x="7835076" y="0"/>
                </a:lnTo>
                <a:lnTo>
                  <a:pt x="7835076" y="10939026"/>
                </a:lnTo>
                <a:lnTo>
                  <a:pt x="0" y="1093902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33" name="Freeform 33"/>
          <p:cNvSpPr/>
          <p:nvPr/>
        </p:nvSpPr>
        <p:spPr>
          <a:xfrm>
            <a:off x="14026823" y="475053"/>
            <a:ext cx="3675664" cy="1107294"/>
          </a:xfrm>
          <a:custGeom>
            <a:avLst/>
            <a:gdLst/>
            <a:ahLst/>
            <a:cxnLst/>
            <a:rect l="l" t="t" r="r" b="b"/>
            <a:pathLst>
              <a:path w="3675664" h="1107294">
                <a:moveTo>
                  <a:pt x="0" y="0"/>
                </a:moveTo>
                <a:lnTo>
                  <a:pt x="3675664" y="0"/>
                </a:lnTo>
                <a:lnTo>
                  <a:pt x="3675664" y="1107294"/>
                </a:lnTo>
                <a:lnTo>
                  <a:pt x="0" y="1107294"/>
                </a:lnTo>
                <a:lnTo>
                  <a:pt x="0" y="0"/>
                </a:lnTo>
                <a:close/>
              </a:path>
            </a:pathLst>
          </a:custGeom>
          <a:blipFill>
            <a:blip r:embed="rId6"/>
            <a:stretch>
              <a:fillRect/>
            </a:stretch>
          </a:blipFill>
        </p:spPr>
      </p:sp>
      <p:sp>
        <p:nvSpPr>
          <p:cNvPr id="11" name="Rettangolo 10"/>
          <p:cNvSpPr/>
          <p:nvPr/>
        </p:nvSpPr>
        <p:spPr>
          <a:xfrm>
            <a:off x="2446078" y="1582347"/>
            <a:ext cx="13868399" cy="1625701"/>
          </a:xfrm>
          <a:prstGeom prst="rect">
            <a:avLst/>
          </a:prstGeom>
        </p:spPr>
        <p:txBody>
          <a:bodyPr wrap="square">
            <a:spAutoFit/>
          </a:bodyPr>
          <a:lstStyle/>
          <a:p>
            <a:pPr lvl="0" algn="ctr">
              <a:lnSpc>
                <a:spcPts val="13015"/>
              </a:lnSpc>
              <a:spcBef>
                <a:spcPct val="0"/>
              </a:spcBef>
            </a:pPr>
            <a:r>
              <a:rPr lang="en-US" sz="9431" b="1" spc="924" dirty="0" smtClean="0">
                <a:solidFill>
                  <a:srgbClr val="103E8B"/>
                </a:solidFill>
                <a:latin typeface="Oswald Bold"/>
                <a:ea typeface="Oswald Bold"/>
                <a:cs typeface="Oswald Bold"/>
                <a:sym typeface="Oswald Bold"/>
              </a:rPr>
              <a:t>Social media</a:t>
            </a:r>
            <a:endParaRPr lang="en-US" sz="9431" b="1" spc="924" dirty="0">
              <a:solidFill>
                <a:srgbClr val="103E8B"/>
              </a:solidFill>
              <a:latin typeface="Oswald Bold"/>
              <a:ea typeface="Oswald Bold"/>
              <a:cs typeface="Oswald Bold"/>
              <a:sym typeface="Oswald Bold"/>
            </a:endParaRPr>
          </a:p>
        </p:txBody>
      </p:sp>
      <p:sp>
        <p:nvSpPr>
          <p:cNvPr id="16" name="Rettangolo 15"/>
          <p:cNvSpPr/>
          <p:nvPr/>
        </p:nvSpPr>
        <p:spPr>
          <a:xfrm>
            <a:off x="1589541" y="3208048"/>
            <a:ext cx="15108918" cy="810478"/>
          </a:xfrm>
          <a:prstGeom prst="rect">
            <a:avLst/>
          </a:prstGeom>
        </p:spPr>
        <p:txBody>
          <a:bodyPr wrap="square">
            <a:spAutoFit/>
          </a:bodyPr>
          <a:lstStyle/>
          <a:p>
            <a:pPr lvl="0" algn="just">
              <a:lnSpc>
                <a:spcPts val="2774"/>
              </a:lnSpc>
              <a:spcBef>
                <a:spcPct val="0"/>
              </a:spcBef>
            </a:pPr>
            <a:r>
              <a:rPr lang="en-US" spc="197" dirty="0" smtClean="0">
                <a:latin typeface="DM Sans"/>
                <a:ea typeface="DM Sans"/>
                <a:cs typeface="DM Sans"/>
                <a:sym typeface="DM Sans"/>
              </a:rPr>
              <a:t>The projects can have their own social media accounts but they have to update them often and with contents already shared and published by </a:t>
            </a:r>
            <a:r>
              <a:rPr lang="en-US" spc="197" dirty="0" err="1" smtClean="0">
                <a:latin typeface="DM Sans"/>
                <a:ea typeface="DM Sans"/>
                <a:cs typeface="DM Sans"/>
                <a:sym typeface="DM Sans"/>
              </a:rPr>
              <a:t>Programme’s</a:t>
            </a:r>
            <a:r>
              <a:rPr lang="en-US" spc="197" dirty="0" smtClean="0">
                <a:latin typeface="DM Sans"/>
                <a:ea typeface="DM Sans"/>
                <a:cs typeface="DM Sans"/>
                <a:sym typeface="DM Sans"/>
              </a:rPr>
              <a:t> ones. Those are the more active social accounts of the </a:t>
            </a:r>
            <a:r>
              <a:rPr lang="en-US" spc="197" dirty="0" err="1" smtClean="0">
                <a:latin typeface="DM Sans"/>
                <a:ea typeface="DM Sans"/>
                <a:cs typeface="DM Sans"/>
                <a:sym typeface="DM Sans"/>
              </a:rPr>
              <a:t>Programme</a:t>
            </a:r>
            <a:r>
              <a:rPr lang="en-US" spc="197" dirty="0" smtClean="0">
                <a:latin typeface="DM Sans"/>
                <a:ea typeface="DM Sans"/>
                <a:cs typeface="DM Sans"/>
                <a:sym typeface="DM Sans"/>
              </a:rPr>
              <a:t>. </a:t>
            </a:r>
            <a:endParaRPr lang="en-US" i="1" spc="197" dirty="0">
              <a:latin typeface="DM Sans"/>
              <a:ea typeface="DM Sans"/>
              <a:cs typeface="DM Sans"/>
              <a:sym typeface="DM Sans"/>
            </a:endParaRPr>
          </a:p>
        </p:txBody>
      </p:sp>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9541" y="5283206"/>
            <a:ext cx="8337492" cy="4660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10"/>
          <p:cNvSpPr txBox="1"/>
          <p:nvPr/>
        </p:nvSpPr>
        <p:spPr>
          <a:xfrm>
            <a:off x="10277218" y="4725322"/>
            <a:ext cx="5336759" cy="525785"/>
          </a:xfrm>
          <a:prstGeom prst="rect">
            <a:avLst/>
          </a:prstGeom>
        </p:spPr>
        <p:txBody>
          <a:bodyPr wrap="square" lIns="0" tIns="0" rIns="0" bIns="0" rtlCol="0" anchor="t">
            <a:spAutoFit/>
          </a:bodyPr>
          <a:lstStyle/>
          <a:p>
            <a:pPr algn="ctr">
              <a:lnSpc>
                <a:spcPts val="4073"/>
              </a:lnSpc>
            </a:pPr>
            <a:r>
              <a:rPr lang="en-US" sz="2000" b="1" spc="289" dirty="0" smtClean="0">
                <a:solidFill>
                  <a:srgbClr val="231F20"/>
                </a:solidFill>
                <a:latin typeface="DM Sans Bold"/>
                <a:ea typeface="DM Sans Bold"/>
                <a:cs typeface="DM Sans Bold"/>
                <a:sym typeface="DM Sans Bold"/>
              </a:rPr>
              <a:t>INSTAGRAM (1.270 FOLLOWERS)</a:t>
            </a:r>
          </a:p>
        </p:txBody>
      </p:sp>
      <p:pic>
        <p:nvPicPr>
          <p:cNvPr id="614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95127" y="5274135"/>
            <a:ext cx="6503332" cy="4660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9454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2035253">
            <a:off x="18257431" y="3714578"/>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4" name="AutoShape 4"/>
          <p:cNvSpPr/>
          <p:nvPr/>
        </p:nvSpPr>
        <p:spPr>
          <a:xfrm>
            <a:off x="1825818" y="3524412"/>
            <a:ext cx="15108918" cy="0"/>
          </a:xfrm>
          <a:prstGeom prst="line">
            <a:avLst/>
          </a:prstGeom>
          <a:ln w="38100" cap="flat">
            <a:solidFill>
              <a:srgbClr val="000000"/>
            </a:solidFill>
            <a:prstDash val="solid"/>
            <a:headEnd type="none" w="sm" len="sm"/>
            <a:tailEnd type="none" w="sm" len="sm"/>
          </a:ln>
        </p:spPr>
      </p:sp>
      <p:grpSp>
        <p:nvGrpSpPr>
          <p:cNvPr id="5" name="Group 5"/>
          <p:cNvGrpSpPr/>
          <p:nvPr/>
        </p:nvGrpSpPr>
        <p:grpSpPr>
          <a:xfrm>
            <a:off x="5004788" y="3210371"/>
            <a:ext cx="501082" cy="50108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6A6A6"/>
            </a:solidFill>
          </p:spPr>
        </p:sp>
        <p:sp>
          <p:nvSpPr>
            <p:cNvPr id="7" name="TextBox 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9" name="TextBox 9"/>
          <p:cNvSpPr txBox="1"/>
          <p:nvPr/>
        </p:nvSpPr>
        <p:spPr>
          <a:xfrm>
            <a:off x="2779206"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01</a:t>
            </a:r>
          </a:p>
        </p:txBody>
      </p:sp>
      <p:sp>
        <p:nvSpPr>
          <p:cNvPr id="10" name="TextBox 10"/>
          <p:cNvSpPr txBox="1"/>
          <p:nvPr/>
        </p:nvSpPr>
        <p:spPr>
          <a:xfrm>
            <a:off x="2586949" y="3887480"/>
            <a:ext cx="5336759" cy="525785"/>
          </a:xfrm>
          <a:prstGeom prst="rect">
            <a:avLst/>
          </a:prstGeom>
        </p:spPr>
        <p:txBody>
          <a:bodyPr wrap="square" lIns="0" tIns="0" rIns="0" bIns="0" rtlCol="0" anchor="t">
            <a:spAutoFit/>
          </a:bodyPr>
          <a:lstStyle/>
          <a:p>
            <a:pPr algn="ctr">
              <a:lnSpc>
                <a:spcPts val="4073"/>
              </a:lnSpc>
            </a:pPr>
            <a:r>
              <a:rPr lang="en-US" sz="2000" b="1" spc="289" dirty="0" smtClean="0">
                <a:solidFill>
                  <a:srgbClr val="231F20"/>
                </a:solidFill>
                <a:latin typeface="DM Sans Bold"/>
                <a:ea typeface="DM Sans Bold"/>
                <a:cs typeface="DM Sans Bold"/>
                <a:sym typeface="DM Sans Bold"/>
              </a:rPr>
              <a:t>FACEBOOK (4.741 FOLLOWERS)</a:t>
            </a:r>
          </a:p>
        </p:txBody>
      </p:sp>
      <p:sp>
        <p:nvSpPr>
          <p:cNvPr id="20" name="TextBox 20"/>
          <p:cNvSpPr txBox="1"/>
          <p:nvPr/>
        </p:nvSpPr>
        <p:spPr>
          <a:xfrm>
            <a:off x="9758062"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03</a:t>
            </a:r>
          </a:p>
        </p:txBody>
      </p:sp>
      <p:grpSp>
        <p:nvGrpSpPr>
          <p:cNvPr id="22" name="Group 22"/>
          <p:cNvGrpSpPr/>
          <p:nvPr/>
        </p:nvGrpSpPr>
        <p:grpSpPr>
          <a:xfrm>
            <a:off x="12998078" y="3280747"/>
            <a:ext cx="501082" cy="501082"/>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6A6A6"/>
            </a:solidFill>
            <a:ln cap="sq">
              <a:noFill/>
              <a:prstDash val="solid"/>
              <a:miter/>
            </a:ln>
          </p:spPr>
        </p:sp>
        <p:sp>
          <p:nvSpPr>
            <p:cNvPr id="24" name="TextBox 24"/>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25" name="TextBox 25"/>
          <p:cNvSpPr txBox="1"/>
          <p:nvPr/>
        </p:nvSpPr>
        <p:spPr>
          <a:xfrm>
            <a:off x="13248619"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04</a:t>
            </a:r>
          </a:p>
        </p:txBody>
      </p:sp>
      <p:sp>
        <p:nvSpPr>
          <p:cNvPr id="32" name="Freeform 32"/>
          <p:cNvSpPr/>
          <p:nvPr/>
        </p:nvSpPr>
        <p:spPr>
          <a:xfrm rot="-10799999">
            <a:off x="-2729621" y="-7074240"/>
            <a:ext cx="7835077" cy="10939025"/>
          </a:xfrm>
          <a:custGeom>
            <a:avLst/>
            <a:gdLst/>
            <a:ahLst/>
            <a:cxnLst/>
            <a:rect l="l" t="t" r="r" b="b"/>
            <a:pathLst>
              <a:path w="7835077" h="10939025">
                <a:moveTo>
                  <a:pt x="0" y="0"/>
                </a:moveTo>
                <a:lnTo>
                  <a:pt x="7835076" y="0"/>
                </a:lnTo>
                <a:lnTo>
                  <a:pt x="7835076" y="10939026"/>
                </a:lnTo>
                <a:lnTo>
                  <a:pt x="0" y="1093902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33" name="Freeform 33"/>
          <p:cNvSpPr/>
          <p:nvPr/>
        </p:nvSpPr>
        <p:spPr>
          <a:xfrm>
            <a:off x="14026823" y="475053"/>
            <a:ext cx="3675664" cy="1107294"/>
          </a:xfrm>
          <a:custGeom>
            <a:avLst/>
            <a:gdLst/>
            <a:ahLst/>
            <a:cxnLst/>
            <a:rect l="l" t="t" r="r" b="b"/>
            <a:pathLst>
              <a:path w="3675664" h="1107294">
                <a:moveTo>
                  <a:pt x="0" y="0"/>
                </a:moveTo>
                <a:lnTo>
                  <a:pt x="3675664" y="0"/>
                </a:lnTo>
                <a:lnTo>
                  <a:pt x="3675664" y="1107294"/>
                </a:lnTo>
                <a:lnTo>
                  <a:pt x="0" y="1107294"/>
                </a:lnTo>
                <a:lnTo>
                  <a:pt x="0" y="0"/>
                </a:lnTo>
                <a:close/>
              </a:path>
            </a:pathLst>
          </a:custGeom>
          <a:blipFill>
            <a:blip r:embed="rId6"/>
            <a:stretch>
              <a:fillRect/>
            </a:stretch>
          </a:blipFill>
        </p:spPr>
      </p:sp>
      <p:sp>
        <p:nvSpPr>
          <p:cNvPr id="11" name="Rettangolo 10"/>
          <p:cNvSpPr/>
          <p:nvPr/>
        </p:nvSpPr>
        <p:spPr>
          <a:xfrm>
            <a:off x="2446078" y="1582347"/>
            <a:ext cx="13868399" cy="1625701"/>
          </a:xfrm>
          <a:prstGeom prst="rect">
            <a:avLst/>
          </a:prstGeom>
        </p:spPr>
        <p:txBody>
          <a:bodyPr wrap="square">
            <a:spAutoFit/>
          </a:bodyPr>
          <a:lstStyle/>
          <a:p>
            <a:pPr lvl="0" algn="ctr">
              <a:lnSpc>
                <a:spcPts val="13015"/>
              </a:lnSpc>
              <a:spcBef>
                <a:spcPct val="0"/>
              </a:spcBef>
            </a:pPr>
            <a:r>
              <a:rPr lang="en-US" sz="9431" b="1" spc="924" dirty="0" smtClean="0">
                <a:solidFill>
                  <a:srgbClr val="103E8B"/>
                </a:solidFill>
                <a:latin typeface="Oswald Bold"/>
                <a:ea typeface="Oswald Bold"/>
                <a:cs typeface="Oswald Bold"/>
                <a:sym typeface="Oswald Bold"/>
              </a:rPr>
              <a:t>Social media insights</a:t>
            </a:r>
            <a:endParaRPr lang="en-US" sz="9431" b="1" spc="924" dirty="0">
              <a:solidFill>
                <a:srgbClr val="103E8B"/>
              </a:solidFill>
              <a:latin typeface="Oswald Bold"/>
              <a:ea typeface="Oswald Bold"/>
              <a:cs typeface="Oswald Bold"/>
              <a:sym typeface="Oswald Bold"/>
            </a:endParaRPr>
          </a:p>
        </p:txBody>
      </p:sp>
      <p:sp>
        <p:nvSpPr>
          <p:cNvPr id="34" name="TextBox 10"/>
          <p:cNvSpPr txBox="1"/>
          <p:nvPr/>
        </p:nvSpPr>
        <p:spPr>
          <a:xfrm>
            <a:off x="10580239" y="3847924"/>
            <a:ext cx="5336759" cy="525785"/>
          </a:xfrm>
          <a:prstGeom prst="rect">
            <a:avLst/>
          </a:prstGeom>
        </p:spPr>
        <p:txBody>
          <a:bodyPr wrap="square" lIns="0" tIns="0" rIns="0" bIns="0" rtlCol="0" anchor="t">
            <a:spAutoFit/>
          </a:bodyPr>
          <a:lstStyle/>
          <a:p>
            <a:pPr algn="ctr">
              <a:lnSpc>
                <a:spcPts val="4073"/>
              </a:lnSpc>
            </a:pPr>
            <a:r>
              <a:rPr lang="en-US" sz="2000" b="1" spc="289" dirty="0" smtClean="0">
                <a:solidFill>
                  <a:srgbClr val="231F20"/>
                </a:solidFill>
                <a:latin typeface="DM Sans Bold"/>
                <a:ea typeface="DM Sans Bold"/>
                <a:cs typeface="DM Sans Bold"/>
                <a:sym typeface="DM Sans Bold"/>
              </a:rPr>
              <a:t>INSTAGRAM (1.270 FOLLOWERS)</a:t>
            </a:r>
          </a:p>
        </p:txBody>
      </p:sp>
      <p:pic>
        <p:nvPicPr>
          <p:cNvPr id="717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004" b="2642"/>
          <a:stretch/>
        </p:blipFill>
        <p:spPr bwMode="auto">
          <a:xfrm>
            <a:off x="1693892" y="4425965"/>
            <a:ext cx="7530001" cy="3649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7266" r="4744"/>
          <a:stretch/>
        </p:blipFill>
        <p:spPr bwMode="auto">
          <a:xfrm>
            <a:off x="10808355" y="4413265"/>
            <a:ext cx="4880528" cy="5025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656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2035253">
            <a:off x="15796718" y="4951010"/>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4" name="AutoShape 4"/>
          <p:cNvSpPr/>
          <p:nvPr/>
        </p:nvSpPr>
        <p:spPr>
          <a:xfrm>
            <a:off x="1589541" y="5472067"/>
            <a:ext cx="15108918" cy="0"/>
          </a:xfrm>
          <a:prstGeom prst="line">
            <a:avLst/>
          </a:prstGeom>
          <a:ln w="38100" cap="flat">
            <a:solidFill>
              <a:srgbClr val="000000"/>
            </a:solidFill>
            <a:prstDash val="solid"/>
            <a:headEnd type="none" w="sm" len="sm"/>
            <a:tailEnd type="none" w="sm" len="sm"/>
          </a:ln>
        </p:spPr>
      </p:sp>
      <p:grpSp>
        <p:nvGrpSpPr>
          <p:cNvPr id="5" name="Group 5"/>
          <p:cNvGrpSpPr/>
          <p:nvPr/>
        </p:nvGrpSpPr>
        <p:grpSpPr>
          <a:xfrm>
            <a:off x="3542437" y="5240576"/>
            <a:ext cx="501082" cy="50108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6A6A6"/>
            </a:solidFill>
          </p:spPr>
        </p:sp>
        <p:sp>
          <p:nvSpPr>
            <p:cNvPr id="7" name="TextBox 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9" name="TextBox 9"/>
          <p:cNvSpPr txBox="1"/>
          <p:nvPr/>
        </p:nvSpPr>
        <p:spPr>
          <a:xfrm>
            <a:off x="2779206"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01</a:t>
            </a:r>
          </a:p>
        </p:txBody>
      </p:sp>
      <p:sp>
        <p:nvSpPr>
          <p:cNvPr id="10" name="TextBox 10"/>
          <p:cNvSpPr txBox="1"/>
          <p:nvPr/>
        </p:nvSpPr>
        <p:spPr>
          <a:xfrm>
            <a:off x="2059451" y="5941547"/>
            <a:ext cx="3467055" cy="1051570"/>
          </a:xfrm>
          <a:prstGeom prst="rect">
            <a:avLst/>
          </a:prstGeom>
        </p:spPr>
        <p:txBody>
          <a:bodyPr lIns="0" tIns="0" rIns="0" bIns="0" rtlCol="0" anchor="t">
            <a:spAutoFit/>
          </a:bodyPr>
          <a:lstStyle/>
          <a:p>
            <a:pPr algn="ctr">
              <a:lnSpc>
                <a:spcPts val="4073"/>
              </a:lnSpc>
            </a:pPr>
            <a:r>
              <a:rPr lang="en-US" sz="2951" b="1" spc="289" dirty="0" smtClean="0">
                <a:solidFill>
                  <a:srgbClr val="231F20"/>
                </a:solidFill>
                <a:latin typeface="DM Sans Bold"/>
                <a:ea typeface="DM Sans Bold"/>
                <a:cs typeface="DM Sans Bold"/>
                <a:sym typeface="DM Sans Bold"/>
              </a:rPr>
              <a:t>NEWSWORTHY ELEMENT</a:t>
            </a:r>
            <a:endParaRPr lang="en-US" sz="2951" b="1" spc="289" dirty="0">
              <a:solidFill>
                <a:srgbClr val="231F20"/>
              </a:solidFill>
              <a:latin typeface="DM Sans Bold"/>
              <a:ea typeface="DM Sans Bold"/>
              <a:cs typeface="DM Sans Bold"/>
              <a:sym typeface="DM Sans Bold"/>
            </a:endParaRPr>
          </a:p>
        </p:txBody>
      </p:sp>
      <p:grpSp>
        <p:nvGrpSpPr>
          <p:cNvPr id="12" name="Group 12"/>
          <p:cNvGrpSpPr/>
          <p:nvPr/>
        </p:nvGrpSpPr>
        <p:grpSpPr>
          <a:xfrm>
            <a:off x="7030737" y="5240576"/>
            <a:ext cx="501082" cy="50108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6A6A6"/>
            </a:solidFill>
            <a:ln cap="sq">
              <a:noFill/>
              <a:prstDash val="solid"/>
              <a:miter/>
            </a:ln>
          </p:spPr>
        </p:sp>
        <p:sp>
          <p:nvSpPr>
            <p:cNvPr id="14" name="TextBox 14"/>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17" name="Group 17"/>
          <p:cNvGrpSpPr/>
          <p:nvPr/>
        </p:nvGrpSpPr>
        <p:grpSpPr>
          <a:xfrm>
            <a:off x="10521294" y="5240576"/>
            <a:ext cx="501082" cy="501082"/>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6A6A6"/>
            </a:solidFill>
            <a:ln cap="sq">
              <a:noFill/>
              <a:prstDash val="solid"/>
              <a:miter/>
            </a:ln>
          </p:spPr>
        </p:sp>
        <p:sp>
          <p:nvSpPr>
            <p:cNvPr id="19" name="TextBox 1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20" name="TextBox 20"/>
          <p:cNvSpPr txBox="1"/>
          <p:nvPr/>
        </p:nvSpPr>
        <p:spPr>
          <a:xfrm>
            <a:off x="9758062"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03</a:t>
            </a:r>
          </a:p>
        </p:txBody>
      </p:sp>
      <p:grpSp>
        <p:nvGrpSpPr>
          <p:cNvPr id="22" name="Group 22"/>
          <p:cNvGrpSpPr/>
          <p:nvPr/>
        </p:nvGrpSpPr>
        <p:grpSpPr>
          <a:xfrm>
            <a:off x="14060579" y="5240576"/>
            <a:ext cx="616243" cy="501082"/>
            <a:chOff x="0" y="0"/>
            <a:chExt cx="999602"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6A6A6"/>
            </a:solidFill>
            <a:ln cap="sq">
              <a:noFill/>
              <a:prstDash val="solid"/>
              <a:miter/>
            </a:ln>
          </p:spPr>
        </p:sp>
        <p:sp>
          <p:nvSpPr>
            <p:cNvPr id="24" name="TextBox 24"/>
            <p:cNvSpPr txBox="1"/>
            <p:nvPr/>
          </p:nvSpPr>
          <p:spPr>
            <a:xfrm>
              <a:off x="339202" y="57149"/>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25" name="TextBox 25"/>
          <p:cNvSpPr txBox="1"/>
          <p:nvPr/>
        </p:nvSpPr>
        <p:spPr>
          <a:xfrm>
            <a:off x="13248619"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04</a:t>
            </a:r>
          </a:p>
        </p:txBody>
      </p:sp>
      <p:sp>
        <p:nvSpPr>
          <p:cNvPr id="26" name="TextBox 26"/>
          <p:cNvSpPr txBox="1"/>
          <p:nvPr/>
        </p:nvSpPr>
        <p:spPr>
          <a:xfrm>
            <a:off x="5679015" y="7200900"/>
            <a:ext cx="3204526" cy="2244204"/>
          </a:xfrm>
          <a:prstGeom prst="rect">
            <a:avLst/>
          </a:prstGeom>
        </p:spPr>
        <p:txBody>
          <a:bodyPr lIns="0" tIns="0" rIns="0" bIns="0" rtlCol="0" anchor="t">
            <a:spAutoFit/>
          </a:bodyPr>
          <a:lstStyle/>
          <a:p>
            <a:pPr algn="ctr">
              <a:lnSpc>
                <a:spcPts val="2545"/>
              </a:lnSpc>
            </a:pPr>
            <a:r>
              <a:rPr lang="en-US" sz="1844" spc="180" dirty="0" smtClean="0">
                <a:solidFill>
                  <a:srgbClr val="231F20"/>
                </a:solidFill>
                <a:latin typeface="DM Sans"/>
                <a:ea typeface="DM Sans"/>
                <a:cs typeface="DM Sans"/>
                <a:sym typeface="DM Sans"/>
              </a:rPr>
              <a:t>The language of the contents to engage media has to be as easiest and understandable as possible to reach easily a common target.</a:t>
            </a:r>
            <a:endParaRPr lang="en-US" sz="1844" spc="180" dirty="0">
              <a:solidFill>
                <a:srgbClr val="231F20"/>
              </a:solidFill>
              <a:latin typeface="DM Sans"/>
              <a:ea typeface="DM Sans"/>
              <a:cs typeface="DM Sans"/>
              <a:sym typeface="DM Sans"/>
            </a:endParaRPr>
          </a:p>
        </p:txBody>
      </p:sp>
      <p:sp>
        <p:nvSpPr>
          <p:cNvPr id="27" name="TextBox 27"/>
          <p:cNvSpPr txBox="1"/>
          <p:nvPr/>
        </p:nvSpPr>
        <p:spPr>
          <a:xfrm>
            <a:off x="5889721" y="6192769"/>
            <a:ext cx="2709833" cy="502445"/>
          </a:xfrm>
          <a:prstGeom prst="rect">
            <a:avLst/>
          </a:prstGeom>
        </p:spPr>
        <p:txBody>
          <a:bodyPr lIns="0" tIns="0" rIns="0" bIns="0" rtlCol="0" anchor="t">
            <a:spAutoFit/>
          </a:bodyPr>
          <a:lstStyle/>
          <a:p>
            <a:pPr algn="ctr">
              <a:lnSpc>
                <a:spcPts val="4073"/>
              </a:lnSpc>
            </a:pPr>
            <a:r>
              <a:rPr lang="en-US" sz="2951" b="1" spc="289" dirty="0" smtClean="0">
                <a:solidFill>
                  <a:srgbClr val="231F20"/>
                </a:solidFill>
                <a:latin typeface="DM Sans Bold"/>
                <a:ea typeface="DM Sans Bold"/>
                <a:cs typeface="DM Sans Bold"/>
                <a:sym typeface="DM Sans Bold"/>
              </a:rPr>
              <a:t>LANGUAGE</a:t>
            </a:r>
            <a:endParaRPr lang="en-US" sz="2951" b="1" spc="289" dirty="0">
              <a:solidFill>
                <a:srgbClr val="231F20"/>
              </a:solidFill>
              <a:latin typeface="DM Sans Bold"/>
              <a:ea typeface="DM Sans Bold"/>
              <a:cs typeface="DM Sans Bold"/>
              <a:sym typeface="DM Sans Bold"/>
            </a:endParaRPr>
          </a:p>
        </p:txBody>
      </p:sp>
      <p:sp>
        <p:nvSpPr>
          <p:cNvPr id="28" name="TextBox 28"/>
          <p:cNvSpPr txBox="1"/>
          <p:nvPr/>
        </p:nvSpPr>
        <p:spPr>
          <a:xfrm>
            <a:off x="9169572" y="7200900"/>
            <a:ext cx="3204526" cy="2231637"/>
          </a:xfrm>
          <a:prstGeom prst="rect">
            <a:avLst/>
          </a:prstGeom>
        </p:spPr>
        <p:txBody>
          <a:bodyPr lIns="0" tIns="0" rIns="0" bIns="0" rtlCol="0" anchor="t">
            <a:spAutoFit/>
          </a:bodyPr>
          <a:lstStyle/>
          <a:p>
            <a:pPr algn="ctr">
              <a:lnSpc>
                <a:spcPts val="2545"/>
              </a:lnSpc>
            </a:pPr>
            <a:r>
              <a:rPr lang="en-US" sz="1844" spc="180" dirty="0" smtClean="0">
                <a:solidFill>
                  <a:srgbClr val="231F20"/>
                </a:solidFill>
                <a:latin typeface="DM Sans"/>
                <a:ea typeface="DM Sans"/>
                <a:cs typeface="DM Sans"/>
                <a:sym typeface="DM Sans"/>
              </a:rPr>
              <a:t>The tool to engage media could be a project event to invite journalists. Also a press release about an important new of the project could be useful.</a:t>
            </a:r>
            <a:endParaRPr lang="en-US" sz="1844" spc="180" dirty="0">
              <a:solidFill>
                <a:srgbClr val="231F20"/>
              </a:solidFill>
              <a:latin typeface="DM Sans"/>
              <a:ea typeface="DM Sans"/>
              <a:cs typeface="DM Sans"/>
              <a:sym typeface="DM Sans"/>
            </a:endParaRPr>
          </a:p>
        </p:txBody>
      </p:sp>
      <p:sp>
        <p:nvSpPr>
          <p:cNvPr id="29" name="TextBox 29"/>
          <p:cNvSpPr txBox="1"/>
          <p:nvPr/>
        </p:nvSpPr>
        <p:spPr>
          <a:xfrm>
            <a:off x="9169573" y="5941547"/>
            <a:ext cx="3453916" cy="1051570"/>
          </a:xfrm>
          <a:prstGeom prst="rect">
            <a:avLst/>
          </a:prstGeom>
        </p:spPr>
        <p:txBody>
          <a:bodyPr wrap="square" lIns="0" tIns="0" rIns="0" bIns="0" rtlCol="0" anchor="t">
            <a:spAutoFit/>
          </a:bodyPr>
          <a:lstStyle/>
          <a:p>
            <a:pPr algn="ctr">
              <a:lnSpc>
                <a:spcPts val="4073"/>
              </a:lnSpc>
            </a:pPr>
            <a:r>
              <a:rPr lang="en-US" sz="2951" b="1" spc="289" dirty="0" smtClean="0">
                <a:solidFill>
                  <a:srgbClr val="231F20"/>
                </a:solidFill>
                <a:latin typeface="DM Sans Bold"/>
                <a:ea typeface="DM Sans Bold"/>
                <a:cs typeface="DM Sans Bold"/>
                <a:sym typeface="DM Sans Bold"/>
              </a:rPr>
              <a:t>EVENT or </a:t>
            </a:r>
          </a:p>
          <a:p>
            <a:pPr algn="ctr">
              <a:lnSpc>
                <a:spcPts val="4073"/>
              </a:lnSpc>
            </a:pPr>
            <a:r>
              <a:rPr lang="en-US" sz="2951" b="1" spc="289" dirty="0" smtClean="0">
                <a:solidFill>
                  <a:srgbClr val="231F20"/>
                </a:solidFill>
                <a:latin typeface="DM Sans Bold"/>
                <a:ea typeface="DM Sans Bold"/>
                <a:cs typeface="DM Sans Bold"/>
                <a:sym typeface="DM Sans Bold"/>
              </a:rPr>
              <a:t>PRESS RELEASE</a:t>
            </a:r>
            <a:endParaRPr lang="en-US" sz="2951" b="1" spc="289" dirty="0">
              <a:solidFill>
                <a:srgbClr val="231F20"/>
              </a:solidFill>
              <a:latin typeface="DM Sans Bold"/>
              <a:ea typeface="DM Sans Bold"/>
              <a:cs typeface="DM Sans Bold"/>
              <a:sym typeface="DM Sans Bold"/>
            </a:endParaRPr>
          </a:p>
        </p:txBody>
      </p:sp>
      <p:sp>
        <p:nvSpPr>
          <p:cNvPr id="30" name="TextBox 30"/>
          <p:cNvSpPr txBox="1"/>
          <p:nvPr/>
        </p:nvSpPr>
        <p:spPr>
          <a:xfrm>
            <a:off x="12623489" y="7180346"/>
            <a:ext cx="3204526" cy="2244204"/>
          </a:xfrm>
          <a:prstGeom prst="rect">
            <a:avLst/>
          </a:prstGeom>
        </p:spPr>
        <p:txBody>
          <a:bodyPr lIns="0" tIns="0" rIns="0" bIns="0" rtlCol="0" anchor="t">
            <a:spAutoFit/>
          </a:bodyPr>
          <a:lstStyle/>
          <a:p>
            <a:pPr algn="ctr">
              <a:lnSpc>
                <a:spcPts val="2545"/>
              </a:lnSpc>
            </a:pPr>
            <a:r>
              <a:rPr lang="en-US" sz="1844" spc="180" dirty="0" smtClean="0">
                <a:solidFill>
                  <a:srgbClr val="231F20"/>
                </a:solidFill>
                <a:latin typeface="DM Sans"/>
                <a:ea typeface="DM Sans"/>
                <a:cs typeface="DM Sans"/>
                <a:sym typeface="DM Sans"/>
              </a:rPr>
              <a:t>The proof of the project media visibility is made by all the publication on media. It is important to collect and share on website or social every image or link of those.</a:t>
            </a:r>
            <a:endParaRPr lang="en-US" sz="1844" spc="180" dirty="0">
              <a:solidFill>
                <a:srgbClr val="231F20"/>
              </a:solidFill>
              <a:latin typeface="DM Sans"/>
              <a:ea typeface="DM Sans"/>
              <a:cs typeface="DM Sans"/>
              <a:sym typeface="DM Sans"/>
            </a:endParaRPr>
          </a:p>
        </p:txBody>
      </p:sp>
      <p:sp>
        <p:nvSpPr>
          <p:cNvPr id="31" name="TextBox 31"/>
          <p:cNvSpPr txBox="1"/>
          <p:nvPr/>
        </p:nvSpPr>
        <p:spPr>
          <a:xfrm>
            <a:off x="12945598" y="5929876"/>
            <a:ext cx="2709833" cy="1028230"/>
          </a:xfrm>
          <a:prstGeom prst="rect">
            <a:avLst/>
          </a:prstGeom>
        </p:spPr>
        <p:txBody>
          <a:bodyPr lIns="0" tIns="0" rIns="0" bIns="0" rtlCol="0" anchor="t">
            <a:spAutoFit/>
          </a:bodyPr>
          <a:lstStyle/>
          <a:p>
            <a:pPr algn="ctr">
              <a:lnSpc>
                <a:spcPts val="4073"/>
              </a:lnSpc>
            </a:pPr>
            <a:r>
              <a:rPr lang="en-US" sz="2951" b="1" spc="289" dirty="0" smtClean="0">
                <a:solidFill>
                  <a:srgbClr val="231F20"/>
                </a:solidFill>
                <a:latin typeface="DM Sans Bold"/>
                <a:ea typeface="DM Sans Bold"/>
                <a:cs typeface="DM Sans Bold"/>
                <a:sym typeface="DM Sans Bold"/>
              </a:rPr>
              <a:t>PRESS REVIEW</a:t>
            </a:r>
            <a:endParaRPr lang="en-US" sz="2951" b="1" spc="289" dirty="0">
              <a:solidFill>
                <a:srgbClr val="231F20"/>
              </a:solidFill>
              <a:latin typeface="DM Sans Bold"/>
              <a:ea typeface="DM Sans Bold"/>
              <a:cs typeface="DM Sans Bold"/>
              <a:sym typeface="DM Sans Bold"/>
            </a:endParaRPr>
          </a:p>
        </p:txBody>
      </p:sp>
      <p:sp>
        <p:nvSpPr>
          <p:cNvPr id="32" name="Freeform 32"/>
          <p:cNvSpPr/>
          <p:nvPr/>
        </p:nvSpPr>
        <p:spPr>
          <a:xfrm rot="-10799999">
            <a:off x="-2729621" y="-7074240"/>
            <a:ext cx="7835077" cy="10939025"/>
          </a:xfrm>
          <a:custGeom>
            <a:avLst/>
            <a:gdLst/>
            <a:ahLst/>
            <a:cxnLst/>
            <a:rect l="l" t="t" r="r" b="b"/>
            <a:pathLst>
              <a:path w="7835077" h="10939025">
                <a:moveTo>
                  <a:pt x="0" y="0"/>
                </a:moveTo>
                <a:lnTo>
                  <a:pt x="7835076" y="0"/>
                </a:lnTo>
                <a:lnTo>
                  <a:pt x="7835076" y="10939026"/>
                </a:lnTo>
                <a:lnTo>
                  <a:pt x="0" y="1093902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33" name="Freeform 33"/>
          <p:cNvSpPr/>
          <p:nvPr/>
        </p:nvSpPr>
        <p:spPr>
          <a:xfrm>
            <a:off x="14026823" y="475053"/>
            <a:ext cx="3675664" cy="1107294"/>
          </a:xfrm>
          <a:custGeom>
            <a:avLst/>
            <a:gdLst/>
            <a:ahLst/>
            <a:cxnLst/>
            <a:rect l="l" t="t" r="r" b="b"/>
            <a:pathLst>
              <a:path w="3675664" h="1107294">
                <a:moveTo>
                  <a:pt x="0" y="0"/>
                </a:moveTo>
                <a:lnTo>
                  <a:pt x="3675664" y="0"/>
                </a:lnTo>
                <a:lnTo>
                  <a:pt x="3675664" y="1107294"/>
                </a:lnTo>
                <a:lnTo>
                  <a:pt x="0" y="1107294"/>
                </a:lnTo>
                <a:lnTo>
                  <a:pt x="0" y="0"/>
                </a:lnTo>
                <a:close/>
              </a:path>
            </a:pathLst>
          </a:custGeom>
          <a:blipFill>
            <a:blip r:embed="rId6"/>
            <a:stretch>
              <a:fillRect/>
            </a:stretch>
          </a:blipFill>
        </p:spPr>
      </p:sp>
      <p:sp>
        <p:nvSpPr>
          <p:cNvPr id="11" name="Rettangolo 10"/>
          <p:cNvSpPr/>
          <p:nvPr/>
        </p:nvSpPr>
        <p:spPr>
          <a:xfrm>
            <a:off x="2667000" y="2174474"/>
            <a:ext cx="13868399" cy="1759456"/>
          </a:xfrm>
          <a:prstGeom prst="rect">
            <a:avLst/>
          </a:prstGeom>
        </p:spPr>
        <p:txBody>
          <a:bodyPr wrap="square">
            <a:spAutoFit/>
          </a:bodyPr>
          <a:lstStyle/>
          <a:p>
            <a:pPr lvl="0" algn="ctr">
              <a:lnSpc>
                <a:spcPts val="13015"/>
              </a:lnSpc>
              <a:spcBef>
                <a:spcPct val="0"/>
              </a:spcBef>
            </a:pPr>
            <a:r>
              <a:rPr lang="en-US" sz="9431" b="1" spc="924" dirty="0" smtClean="0">
                <a:solidFill>
                  <a:srgbClr val="103E8B"/>
                </a:solidFill>
                <a:latin typeface="Oswald Bold"/>
                <a:ea typeface="Oswald Bold"/>
                <a:cs typeface="Oswald Bold"/>
                <a:sym typeface="Oswald Bold"/>
              </a:rPr>
              <a:t>Media engagement </a:t>
            </a:r>
            <a:endParaRPr lang="en-US" sz="9431" b="1" spc="924" dirty="0">
              <a:solidFill>
                <a:srgbClr val="103E8B"/>
              </a:solidFill>
              <a:latin typeface="Oswald Bold"/>
              <a:ea typeface="Oswald Bold"/>
              <a:cs typeface="Oswald Bold"/>
              <a:sym typeface="Oswald Bold"/>
            </a:endParaRPr>
          </a:p>
        </p:txBody>
      </p:sp>
      <p:sp>
        <p:nvSpPr>
          <p:cNvPr id="16" name="Rettangolo 15"/>
          <p:cNvSpPr/>
          <p:nvPr/>
        </p:nvSpPr>
        <p:spPr>
          <a:xfrm>
            <a:off x="1589541" y="4000500"/>
            <a:ext cx="15108918" cy="1169551"/>
          </a:xfrm>
          <a:prstGeom prst="rect">
            <a:avLst/>
          </a:prstGeom>
        </p:spPr>
        <p:txBody>
          <a:bodyPr wrap="square">
            <a:spAutoFit/>
          </a:bodyPr>
          <a:lstStyle/>
          <a:p>
            <a:pPr lvl="0" algn="just">
              <a:lnSpc>
                <a:spcPts val="2774"/>
              </a:lnSpc>
              <a:spcBef>
                <a:spcPct val="0"/>
              </a:spcBef>
            </a:pPr>
            <a:r>
              <a:rPr lang="en-US" spc="197" dirty="0" smtClean="0">
                <a:latin typeface="DM Sans"/>
                <a:ea typeface="DM Sans"/>
                <a:cs typeface="DM Sans"/>
                <a:sym typeface="DM Sans"/>
              </a:rPr>
              <a:t>The best and authoritative amplifier for the news about the projects are the media (newspaper, television, radio and web). Their engagement is usually hard if the projects do not have a press officer. Here some crucial points to achieve this engagement for the media visibility of the project.</a:t>
            </a:r>
            <a:endParaRPr lang="en-US" i="1" spc="197" dirty="0">
              <a:latin typeface="DM Sans"/>
              <a:ea typeface="DM Sans"/>
              <a:cs typeface="DM Sans"/>
              <a:sym typeface="DM Sans"/>
            </a:endParaRPr>
          </a:p>
        </p:txBody>
      </p:sp>
      <p:sp>
        <p:nvSpPr>
          <p:cNvPr id="34" name="TextBox 26"/>
          <p:cNvSpPr txBox="1"/>
          <p:nvPr/>
        </p:nvSpPr>
        <p:spPr>
          <a:xfrm>
            <a:off x="2190715" y="7200900"/>
            <a:ext cx="3204526" cy="1923604"/>
          </a:xfrm>
          <a:prstGeom prst="rect">
            <a:avLst/>
          </a:prstGeom>
        </p:spPr>
        <p:txBody>
          <a:bodyPr lIns="0" tIns="0" rIns="0" bIns="0" rtlCol="0" anchor="t">
            <a:spAutoFit/>
          </a:bodyPr>
          <a:lstStyle/>
          <a:p>
            <a:pPr algn="ctr">
              <a:lnSpc>
                <a:spcPts val="2545"/>
              </a:lnSpc>
            </a:pPr>
            <a:r>
              <a:rPr lang="en-US" sz="1844" spc="180" dirty="0" smtClean="0">
                <a:solidFill>
                  <a:srgbClr val="231F20"/>
                </a:solidFill>
                <a:latin typeface="DM Sans"/>
                <a:ea typeface="DM Sans"/>
                <a:cs typeface="DM Sans"/>
                <a:sym typeface="DM Sans"/>
              </a:rPr>
              <a:t>It is crucial to find </a:t>
            </a:r>
            <a:r>
              <a:rPr lang="en-US" sz="1844" spc="180" dirty="0">
                <a:solidFill>
                  <a:srgbClr val="231F20"/>
                </a:solidFill>
                <a:latin typeface="DM Sans"/>
                <a:ea typeface="DM Sans"/>
                <a:cs typeface="DM Sans"/>
                <a:sym typeface="DM Sans"/>
              </a:rPr>
              <a:t>a newsworthy element or a public interest one </a:t>
            </a:r>
            <a:r>
              <a:rPr lang="en-US" sz="1844" spc="180" dirty="0" smtClean="0">
                <a:solidFill>
                  <a:srgbClr val="231F20"/>
                </a:solidFill>
                <a:latin typeface="DM Sans"/>
                <a:ea typeface="DM Sans"/>
                <a:cs typeface="DM Sans"/>
                <a:sym typeface="DM Sans"/>
              </a:rPr>
              <a:t>that could attract and interest the national or local media.</a:t>
            </a:r>
            <a:endParaRPr lang="en-US" sz="1844" spc="180" dirty="0">
              <a:solidFill>
                <a:srgbClr val="231F20"/>
              </a:solidFill>
              <a:latin typeface="DM Sans"/>
              <a:ea typeface="DM Sans"/>
              <a:cs typeface="DM Sans"/>
              <a:sym typeface="DM Sans"/>
            </a:endParaRPr>
          </a:p>
        </p:txBody>
      </p:sp>
    </p:spTree>
    <p:extLst>
      <p:ext uri="{BB962C8B-B14F-4D97-AF65-F5344CB8AC3E}">
        <p14:creationId xmlns:p14="http://schemas.microsoft.com/office/powerpoint/2010/main" val="3306803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2035253">
            <a:off x="15796719" y="4817487"/>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4" name="AutoShape 4"/>
          <p:cNvSpPr/>
          <p:nvPr/>
        </p:nvSpPr>
        <p:spPr>
          <a:xfrm>
            <a:off x="1589541" y="5472067"/>
            <a:ext cx="15108918" cy="0"/>
          </a:xfrm>
          <a:prstGeom prst="line">
            <a:avLst/>
          </a:prstGeom>
          <a:ln w="38100" cap="flat">
            <a:solidFill>
              <a:srgbClr val="000000"/>
            </a:solidFill>
            <a:prstDash val="solid"/>
            <a:headEnd type="none" w="sm" len="sm"/>
            <a:tailEnd type="none" w="sm" len="sm"/>
          </a:ln>
        </p:spPr>
      </p:sp>
      <p:grpSp>
        <p:nvGrpSpPr>
          <p:cNvPr id="5" name="Group 5"/>
          <p:cNvGrpSpPr/>
          <p:nvPr/>
        </p:nvGrpSpPr>
        <p:grpSpPr>
          <a:xfrm>
            <a:off x="3542437" y="5240576"/>
            <a:ext cx="501082" cy="50108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6A6A6"/>
            </a:solidFill>
          </p:spPr>
        </p:sp>
        <p:sp>
          <p:nvSpPr>
            <p:cNvPr id="7" name="TextBox 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8" name="TextBox 8"/>
          <p:cNvSpPr txBox="1"/>
          <p:nvPr/>
        </p:nvSpPr>
        <p:spPr>
          <a:xfrm>
            <a:off x="2190716" y="6537441"/>
            <a:ext cx="3204526" cy="2885405"/>
          </a:xfrm>
          <a:prstGeom prst="rect">
            <a:avLst/>
          </a:prstGeom>
        </p:spPr>
        <p:txBody>
          <a:bodyPr lIns="0" tIns="0" rIns="0" bIns="0" rtlCol="0" anchor="t">
            <a:spAutoFit/>
          </a:bodyPr>
          <a:lstStyle/>
          <a:p>
            <a:pPr algn="ctr">
              <a:lnSpc>
                <a:spcPts val="2545"/>
              </a:lnSpc>
            </a:pPr>
            <a:r>
              <a:rPr lang="en-US" sz="1844" spc="180" dirty="0" smtClean="0">
                <a:solidFill>
                  <a:srgbClr val="231F20"/>
                </a:solidFill>
                <a:latin typeface="DM Sans"/>
                <a:ea typeface="DM Sans"/>
                <a:cs typeface="DM Sans"/>
                <a:sym typeface="DM Sans"/>
              </a:rPr>
              <a:t>Every step is important: strategically deciding location and date, sending the save the date and the invitation, making the recall, organizing accreditation, catering, audio-video service, </a:t>
            </a:r>
            <a:r>
              <a:rPr lang="en-US" sz="1844" spc="180" dirty="0" err="1" smtClean="0">
                <a:solidFill>
                  <a:srgbClr val="231F20"/>
                </a:solidFill>
                <a:latin typeface="DM Sans"/>
                <a:ea typeface="DM Sans"/>
                <a:cs typeface="DM Sans"/>
                <a:sym typeface="DM Sans"/>
              </a:rPr>
              <a:t>etc</a:t>
            </a:r>
            <a:endParaRPr lang="en-US" sz="1844" spc="180" dirty="0">
              <a:solidFill>
                <a:srgbClr val="231F20"/>
              </a:solidFill>
              <a:latin typeface="DM Sans"/>
              <a:ea typeface="DM Sans"/>
              <a:cs typeface="DM Sans"/>
              <a:sym typeface="DM Sans"/>
            </a:endParaRPr>
          </a:p>
        </p:txBody>
      </p:sp>
      <p:sp>
        <p:nvSpPr>
          <p:cNvPr id="9" name="TextBox 9"/>
          <p:cNvSpPr txBox="1"/>
          <p:nvPr/>
        </p:nvSpPr>
        <p:spPr>
          <a:xfrm>
            <a:off x="2779206"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01</a:t>
            </a:r>
          </a:p>
        </p:txBody>
      </p:sp>
      <p:sp>
        <p:nvSpPr>
          <p:cNvPr id="10" name="TextBox 10"/>
          <p:cNvSpPr txBox="1"/>
          <p:nvPr/>
        </p:nvSpPr>
        <p:spPr>
          <a:xfrm>
            <a:off x="2059451" y="5941547"/>
            <a:ext cx="3467055" cy="525785"/>
          </a:xfrm>
          <a:prstGeom prst="rect">
            <a:avLst/>
          </a:prstGeom>
        </p:spPr>
        <p:txBody>
          <a:bodyPr lIns="0" tIns="0" rIns="0" bIns="0" rtlCol="0" anchor="t">
            <a:spAutoFit/>
          </a:bodyPr>
          <a:lstStyle/>
          <a:p>
            <a:pPr algn="ctr">
              <a:lnSpc>
                <a:spcPts val="4073"/>
              </a:lnSpc>
            </a:pPr>
            <a:r>
              <a:rPr lang="en-US" sz="2951" b="1" spc="289" dirty="0" smtClean="0">
                <a:solidFill>
                  <a:srgbClr val="231F20"/>
                </a:solidFill>
                <a:latin typeface="DM Sans Bold"/>
                <a:ea typeface="DM Sans Bold"/>
                <a:cs typeface="DM Sans Bold"/>
                <a:sym typeface="DM Sans Bold"/>
              </a:rPr>
              <a:t>ORGANIZATION</a:t>
            </a:r>
            <a:endParaRPr lang="en-US" sz="2951" b="1" spc="289" dirty="0">
              <a:solidFill>
                <a:srgbClr val="231F20"/>
              </a:solidFill>
              <a:latin typeface="DM Sans Bold"/>
              <a:ea typeface="DM Sans Bold"/>
              <a:cs typeface="DM Sans Bold"/>
              <a:sym typeface="DM Sans Bold"/>
            </a:endParaRPr>
          </a:p>
        </p:txBody>
      </p:sp>
      <p:grpSp>
        <p:nvGrpSpPr>
          <p:cNvPr id="12" name="Group 12"/>
          <p:cNvGrpSpPr/>
          <p:nvPr/>
        </p:nvGrpSpPr>
        <p:grpSpPr>
          <a:xfrm>
            <a:off x="7030737" y="5240576"/>
            <a:ext cx="501082" cy="50108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6A6A6"/>
            </a:solidFill>
            <a:ln cap="sq">
              <a:noFill/>
              <a:prstDash val="solid"/>
              <a:miter/>
            </a:ln>
          </p:spPr>
        </p:sp>
        <p:sp>
          <p:nvSpPr>
            <p:cNvPr id="14" name="TextBox 14"/>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17" name="Group 17"/>
          <p:cNvGrpSpPr/>
          <p:nvPr/>
        </p:nvGrpSpPr>
        <p:grpSpPr>
          <a:xfrm>
            <a:off x="10521294" y="5240576"/>
            <a:ext cx="501082" cy="501082"/>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6A6A6"/>
            </a:solidFill>
            <a:ln cap="sq">
              <a:noFill/>
              <a:prstDash val="solid"/>
              <a:miter/>
            </a:ln>
          </p:spPr>
        </p:sp>
        <p:sp>
          <p:nvSpPr>
            <p:cNvPr id="19" name="TextBox 1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20" name="TextBox 20"/>
          <p:cNvSpPr txBox="1"/>
          <p:nvPr/>
        </p:nvSpPr>
        <p:spPr>
          <a:xfrm>
            <a:off x="9758062"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03</a:t>
            </a:r>
          </a:p>
        </p:txBody>
      </p:sp>
      <p:grpSp>
        <p:nvGrpSpPr>
          <p:cNvPr id="22" name="Group 22"/>
          <p:cNvGrpSpPr/>
          <p:nvPr/>
        </p:nvGrpSpPr>
        <p:grpSpPr>
          <a:xfrm>
            <a:off x="14011851" y="5240576"/>
            <a:ext cx="501082" cy="501082"/>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6A6A6"/>
            </a:solidFill>
            <a:ln cap="sq">
              <a:noFill/>
              <a:prstDash val="solid"/>
              <a:miter/>
            </a:ln>
          </p:spPr>
        </p:sp>
        <p:sp>
          <p:nvSpPr>
            <p:cNvPr id="24" name="TextBox 24"/>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25" name="TextBox 25"/>
          <p:cNvSpPr txBox="1"/>
          <p:nvPr/>
        </p:nvSpPr>
        <p:spPr>
          <a:xfrm>
            <a:off x="13248619"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04</a:t>
            </a:r>
          </a:p>
        </p:txBody>
      </p:sp>
      <p:sp>
        <p:nvSpPr>
          <p:cNvPr id="26" name="TextBox 26"/>
          <p:cNvSpPr txBox="1"/>
          <p:nvPr/>
        </p:nvSpPr>
        <p:spPr>
          <a:xfrm>
            <a:off x="5679015" y="6537441"/>
            <a:ext cx="3204526" cy="2564805"/>
          </a:xfrm>
          <a:prstGeom prst="rect">
            <a:avLst/>
          </a:prstGeom>
        </p:spPr>
        <p:txBody>
          <a:bodyPr lIns="0" tIns="0" rIns="0" bIns="0" rtlCol="0" anchor="t">
            <a:spAutoFit/>
          </a:bodyPr>
          <a:lstStyle/>
          <a:p>
            <a:pPr algn="ctr">
              <a:lnSpc>
                <a:spcPts val="2545"/>
              </a:lnSpc>
            </a:pPr>
            <a:r>
              <a:rPr lang="en-US" sz="1844" spc="180" dirty="0" smtClean="0">
                <a:solidFill>
                  <a:srgbClr val="231F20"/>
                </a:solidFill>
                <a:latin typeface="DM Sans"/>
                <a:ea typeface="DM Sans"/>
                <a:cs typeface="DM Sans"/>
                <a:sym typeface="DM Sans"/>
              </a:rPr>
              <a:t>The projects’ event could be a good opportunity to approach journalists, get them closer to the project and show/inform them about </a:t>
            </a:r>
            <a:r>
              <a:rPr lang="en-US" sz="1844" spc="180" dirty="0">
                <a:solidFill>
                  <a:srgbClr val="231F20"/>
                </a:solidFill>
                <a:latin typeface="DM Sans"/>
                <a:ea typeface="DM Sans"/>
                <a:cs typeface="DM Sans"/>
                <a:sym typeface="DM Sans"/>
              </a:rPr>
              <a:t>achieved </a:t>
            </a:r>
            <a:r>
              <a:rPr lang="en-US" sz="1844" spc="180" dirty="0" smtClean="0">
                <a:solidFill>
                  <a:srgbClr val="231F20"/>
                </a:solidFill>
                <a:latin typeface="DM Sans"/>
                <a:ea typeface="DM Sans"/>
                <a:cs typeface="DM Sans"/>
                <a:sym typeface="DM Sans"/>
              </a:rPr>
              <a:t>goals</a:t>
            </a:r>
            <a:endParaRPr lang="en-US" sz="1844" spc="180" dirty="0">
              <a:solidFill>
                <a:srgbClr val="231F20"/>
              </a:solidFill>
              <a:latin typeface="DM Sans"/>
              <a:ea typeface="DM Sans"/>
              <a:cs typeface="DM Sans"/>
              <a:sym typeface="DM Sans"/>
            </a:endParaRPr>
          </a:p>
        </p:txBody>
      </p:sp>
      <p:sp>
        <p:nvSpPr>
          <p:cNvPr id="27" name="TextBox 27"/>
          <p:cNvSpPr txBox="1"/>
          <p:nvPr/>
        </p:nvSpPr>
        <p:spPr>
          <a:xfrm>
            <a:off x="5889722" y="5941547"/>
            <a:ext cx="2709833" cy="502445"/>
          </a:xfrm>
          <a:prstGeom prst="rect">
            <a:avLst/>
          </a:prstGeom>
        </p:spPr>
        <p:txBody>
          <a:bodyPr lIns="0" tIns="0" rIns="0" bIns="0" rtlCol="0" anchor="t">
            <a:spAutoFit/>
          </a:bodyPr>
          <a:lstStyle/>
          <a:p>
            <a:pPr algn="ctr">
              <a:lnSpc>
                <a:spcPts val="4073"/>
              </a:lnSpc>
            </a:pPr>
            <a:r>
              <a:rPr lang="en-US" sz="2951" b="1" spc="289" dirty="0" smtClean="0">
                <a:solidFill>
                  <a:srgbClr val="231F20"/>
                </a:solidFill>
                <a:latin typeface="DM Sans Bold"/>
                <a:ea typeface="DM Sans Bold"/>
                <a:cs typeface="DM Sans Bold"/>
                <a:sym typeface="DM Sans Bold"/>
              </a:rPr>
              <a:t>MEDIA </a:t>
            </a:r>
            <a:endParaRPr lang="en-US" sz="2951" b="1" spc="289" dirty="0">
              <a:solidFill>
                <a:srgbClr val="231F20"/>
              </a:solidFill>
              <a:latin typeface="DM Sans Bold"/>
              <a:ea typeface="DM Sans Bold"/>
              <a:cs typeface="DM Sans Bold"/>
              <a:sym typeface="DM Sans Bold"/>
            </a:endParaRPr>
          </a:p>
        </p:txBody>
      </p:sp>
      <p:sp>
        <p:nvSpPr>
          <p:cNvPr id="28" name="TextBox 28"/>
          <p:cNvSpPr txBox="1"/>
          <p:nvPr/>
        </p:nvSpPr>
        <p:spPr>
          <a:xfrm>
            <a:off x="9169572" y="6537441"/>
            <a:ext cx="3204526" cy="2872838"/>
          </a:xfrm>
          <a:prstGeom prst="rect">
            <a:avLst/>
          </a:prstGeom>
        </p:spPr>
        <p:txBody>
          <a:bodyPr lIns="0" tIns="0" rIns="0" bIns="0" rtlCol="0" anchor="t">
            <a:spAutoFit/>
          </a:bodyPr>
          <a:lstStyle/>
          <a:p>
            <a:pPr algn="ctr">
              <a:lnSpc>
                <a:spcPts val="2545"/>
              </a:lnSpc>
            </a:pPr>
            <a:r>
              <a:rPr lang="en-US" sz="1844" spc="180" dirty="0" smtClean="0">
                <a:solidFill>
                  <a:srgbClr val="231F20"/>
                </a:solidFill>
                <a:latin typeface="DM Sans"/>
                <a:ea typeface="DM Sans"/>
                <a:cs typeface="DM Sans"/>
                <a:sym typeface="DM Sans"/>
              </a:rPr>
              <a:t>The storytelling of the event starts before with the invitation and follows with agenda, work in progress, stories in live and final post with pictures, videos and a caption of an overview of the event</a:t>
            </a:r>
            <a:endParaRPr lang="en-US" sz="1844" spc="180" dirty="0">
              <a:solidFill>
                <a:srgbClr val="231F20"/>
              </a:solidFill>
              <a:latin typeface="DM Sans"/>
              <a:ea typeface="DM Sans"/>
              <a:cs typeface="DM Sans"/>
              <a:sym typeface="DM Sans"/>
            </a:endParaRPr>
          </a:p>
        </p:txBody>
      </p:sp>
      <p:sp>
        <p:nvSpPr>
          <p:cNvPr id="29" name="TextBox 29"/>
          <p:cNvSpPr txBox="1"/>
          <p:nvPr/>
        </p:nvSpPr>
        <p:spPr>
          <a:xfrm>
            <a:off x="9380279" y="5941547"/>
            <a:ext cx="2709833" cy="502445"/>
          </a:xfrm>
          <a:prstGeom prst="rect">
            <a:avLst/>
          </a:prstGeom>
        </p:spPr>
        <p:txBody>
          <a:bodyPr lIns="0" tIns="0" rIns="0" bIns="0" rtlCol="0" anchor="t">
            <a:spAutoFit/>
          </a:bodyPr>
          <a:lstStyle/>
          <a:p>
            <a:pPr algn="ctr">
              <a:lnSpc>
                <a:spcPts val="4073"/>
              </a:lnSpc>
            </a:pPr>
            <a:r>
              <a:rPr lang="en-US" sz="2951" b="1" spc="289" dirty="0" smtClean="0">
                <a:solidFill>
                  <a:srgbClr val="231F20"/>
                </a:solidFill>
                <a:latin typeface="DM Sans Bold"/>
                <a:ea typeface="DM Sans Bold"/>
                <a:cs typeface="DM Sans Bold"/>
                <a:sym typeface="DM Sans Bold"/>
              </a:rPr>
              <a:t>SOCIAL</a:t>
            </a:r>
            <a:endParaRPr lang="en-US" sz="2951" b="1" spc="289" dirty="0">
              <a:solidFill>
                <a:srgbClr val="231F20"/>
              </a:solidFill>
              <a:latin typeface="DM Sans Bold"/>
              <a:ea typeface="DM Sans Bold"/>
              <a:cs typeface="DM Sans Bold"/>
              <a:sym typeface="DM Sans Bold"/>
            </a:endParaRPr>
          </a:p>
        </p:txBody>
      </p:sp>
      <p:sp>
        <p:nvSpPr>
          <p:cNvPr id="30" name="TextBox 30"/>
          <p:cNvSpPr txBox="1"/>
          <p:nvPr/>
        </p:nvSpPr>
        <p:spPr>
          <a:xfrm>
            <a:off x="12660129" y="6538853"/>
            <a:ext cx="3204526" cy="2885405"/>
          </a:xfrm>
          <a:prstGeom prst="rect">
            <a:avLst/>
          </a:prstGeom>
        </p:spPr>
        <p:txBody>
          <a:bodyPr lIns="0" tIns="0" rIns="0" bIns="0" rtlCol="0" anchor="t">
            <a:spAutoFit/>
          </a:bodyPr>
          <a:lstStyle/>
          <a:p>
            <a:pPr algn="ctr">
              <a:lnSpc>
                <a:spcPts val="2545"/>
              </a:lnSpc>
            </a:pPr>
            <a:r>
              <a:rPr lang="en-US" sz="1844" spc="180" dirty="0" smtClean="0">
                <a:solidFill>
                  <a:srgbClr val="231F20"/>
                </a:solidFill>
                <a:latin typeface="DM Sans"/>
                <a:ea typeface="DM Sans"/>
                <a:cs typeface="DM Sans"/>
                <a:sym typeface="DM Sans"/>
              </a:rPr>
              <a:t>Invitation, agenda, name tags, backdrop, roll up, panels, etc. are very important for the </a:t>
            </a:r>
            <a:r>
              <a:rPr lang="en-US" sz="1844" spc="180" dirty="0" err="1" smtClean="0">
                <a:solidFill>
                  <a:srgbClr val="231F20"/>
                </a:solidFill>
                <a:latin typeface="DM Sans"/>
                <a:ea typeface="DM Sans"/>
                <a:cs typeface="DM Sans"/>
                <a:sym typeface="DM Sans"/>
              </a:rPr>
              <a:t>Programme</a:t>
            </a:r>
            <a:r>
              <a:rPr lang="en-US" sz="1844" spc="180" dirty="0" smtClean="0">
                <a:solidFill>
                  <a:srgbClr val="231F20"/>
                </a:solidFill>
                <a:latin typeface="DM Sans"/>
                <a:ea typeface="DM Sans"/>
                <a:cs typeface="DM Sans"/>
                <a:sym typeface="DM Sans"/>
              </a:rPr>
              <a:t> and project recognition. Only tools that respect the rules of </a:t>
            </a:r>
            <a:r>
              <a:rPr lang="en-US" sz="1844" spc="180" dirty="0" err="1" smtClean="0">
                <a:solidFill>
                  <a:srgbClr val="231F20"/>
                </a:solidFill>
                <a:latin typeface="DM Sans"/>
                <a:ea typeface="DM Sans"/>
                <a:cs typeface="DM Sans"/>
                <a:sym typeface="DM Sans"/>
              </a:rPr>
              <a:t>Programme</a:t>
            </a:r>
            <a:r>
              <a:rPr lang="en-US" sz="1844" spc="180" dirty="0" smtClean="0">
                <a:solidFill>
                  <a:srgbClr val="231F20"/>
                </a:solidFill>
                <a:latin typeface="DM Sans"/>
                <a:ea typeface="DM Sans"/>
                <a:cs typeface="DM Sans"/>
                <a:sym typeface="DM Sans"/>
              </a:rPr>
              <a:t> and project logos are allowed</a:t>
            </a:r>
            <a:endParaRPr lang="en-US" sz="1844" spc="180" dirty="0">
              <a:solidFill>
                <a:srgbClr val="231F20"/>
              </a:solidFill>
              <a:latin typeface="DM Sans"/>
              <a:ea typeface="DM Sans"/>
              <a:cs typeface="DM Sans"/>
              <a:sym typeface="DM Sans"/>
            </a:endParaRPr>
          </a:p>
        </p:txBody>
      </p:sp>
      <p:sp>
        <p:nvSpPr>
          <p:cNvPr id="31" name="TextBox 31"/>
          <p:cNvSpPr txBox="1"/>
          <p:nvPr/>
        </p:nvSpPr>
        <p:spPr>
          <a:xfrm>
            <a:off x="12870836" y="5942960"/>
            <a:ext cx="2709833" cy="502445"/>
          </a:xfrm>
          <a:prstGeom prst="rect">
            <a:avLst/>
          </a:prstGeom>
        </p:spPr>
        <p:txBody>
          <a:bodyPr lIns="0" tIns="0" rIns="0" bIns="0" rtlCol="0" anchor="t">
            <a:spAutoFit/>
          </a:bodyPr>
          <a:lstStyle/>
          <a:p>
            <a:pPr algn="ctr">
              <a:lnSpc>
                <a:spcPts val="4073"/>
              </a:lnSpc>
            </a:pPr>
            <a:r>
              <a:rPr lang="en-US" sz="2951" b="1" spc="289" dirty="0" smtClean="0">
                <a:solidFill>
                  <a:srgbClr val="231F20"/>
                </a:solidFill>
                <a:latin typeface="DM Sans Bold"/>
                <a:ea typeface="DM Sans Bold"/>
                <a:cs typeface="DM Sans Bold"/>
                <a:sym typeface="DM Sans Bold"/>
              </a:rPr>
              <a:t>TOOLS</a:t>
            </a:r>
            <a:endParaRPr lang="en-US" sz="2951" b="1" spc="289" dirty="0">
              <a:solidFill>
                <a:srgbClr val="231F20"/>
              </a:solidFill>
              <a:latin typeface="DM Sans Bold"/>
              <a:ea typeface="DM Sans Bold"/>
              <a:cs typeface="DM Sans Bold"/>
              <a:sym typeface="DM Sans Bold"/>
            </a:endParaRPr>
          </a:p>
        </p:txBody>
      </p:sp>
      <p:sp>
        <p:nvSpPr>
          <p:cNvPr id="32" name="Freeform 32"/>
          <p:cNvSpPr/>
          <p:nvPr/>
        </p:nvSpPr>
        <p:spPr>
          <a:xfrm rot="-10799999">
            <a:off x="-2729621" y="-7074240"/>
            <a:ext cx="7835077" cy="10939025"/>
          </a:xfrm>
          <a:custGeom>
            <a:avLst/>
            <a:gdLst/>
            <a:ahLst/>
            <a:cxnLst/>
            <a:rect l="l" t="t" r="r" b="b"/>
            <a:pathLst>
              <a:path w="7835077" h="10939025">
                <a:moveTo>
                  <a:pt x="0" y="0"/>
                </a:moveTo>
                <a:lnTo>
                  <a:pt x="7835076" y="0"/>
                </a:lnTo>
                <a:lnTo>
                  <a:pt x="7835076" y="10939026"/>
                </a:lnTo>
                <a:lnTo>
                  <a:pt x="0" y="1093902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33" name="Freeform 33"/>
          <p:cNvSpPr/>
          <p:nvPr/>
        </p:nvSpPr>
        <p:spPr>
          <a:xfrm>
            <a:off x="14026823" y="475053"/>
            <a:ext cx="3675664" cy="1107294"/>
          </a:xfrm>
          <a:custGeom>
            <a:avLst/>
            <a:gdLst/>
            <a:ahLst/>
            <a:cxnLst/>
            <a:rect l="l" t="t" r="r" b="b"/>
            <a:pathLst>
              <a:path w="3675664" h="1107294">
                <a:moveTo>
                  <a:pt x="0" y="0"/>
                </a:moveTo>
                <a:lnTo>
                  <a:pt x="3675664" y="0"/>
                </a:lnTo>
                <a:lnTo>
                  <a:pt x="3675664" y="1107294"/>
                </a:lnTo>
                <a:lnTo>
                  <a:pt x="0" y="1107294"/>
                </a:lnTo>
                <a:lnTo>
                  <a:pt x="0" y="0"/>
                </a:lnTo>
                <a:close/>
              </a:path>
            </a:pathLst>
          </a:custGeom>
          <a:blipFill>
            <a:blip r:embed="rId6"/>
            <a:stretch>
              <a:fillRect/>
            </a:stretch>
          </a:blipFill>
        </p:spPr>
      </p:sp>
      <p:sp>
        <p:nvSpPr>
          <p:cNvPr id="11" name="Rettangolo 10"/>
          <p:cNvSpPr/>
          <p:nvPr/>
        </p:nvSpPr>
        <p:spPr>
          <a:xfrm>
            <a:off x="2667000" y="2174474"/>
            <a:ext cx="13868399" cy="1626086"/>
          </a:xfrm>
          <a:prstGeom prst="rect">
            <a:avLst/>
          </a:prstGeom>
        </p:spPr>
        <p:txBody>
          <a:bodyPr wrap="square">
            <a:spAutoFit/>
          </a:bodyPr>
          <a:lstStyle/>
          <a:p>
            <a:pPr lvl="0" algn="ctr">
              <a:lnSpc>
                <a:spcPts val="13015"/>
              </a:lnSpc>
              <a:spcBef>
                <a:spcPct val="0"/>
              </a:spcBef>
            </a:pPr>
            <a:r>
              <a:rPr lang="en-US" sz="9431" b="1" spc="924" dirty="0" smtClean="0">
                <a:solidFill>
                  <a:srgbClr val="103E8B"/>
                </a:solidFill>
                <a:latin typeface="Oswald Bold"/>
                <a:ea typeface="Oswald Bold"/>
                <a:cs typeface="Oswald Bold"/>
                <a:sym typeface="Oswald Bold"/>
              </a:rPr>
              <a:t>Events</a:t>
            </a:r>
            <a:endParaRPr lang="en-US" sz="9431" b="1" spc="924" dirty="0">
              <a:solidFill>
                <a:srgbClr val="103E8B"/>
              </a:solidFill>
              <a:latin typeface="Oswald Bold"/>
              <a:ea typeface="Oswald Bold"/>
              <a:cs typeface="Oswald Bold"/>
              <a:sym typeface="Oswald Bold"/>
            </a:endParaRPr>
          </a:p>
        </p:txBody>
      </p:sp>
      <p:sp>
        <p:nvSpPr>
          <p:cNvPr id="16" name="Rettangolo 15"/>
          <p:cNvSpPr/>
          <p:nvPr/>
        </p:nvSpPr>
        <p:spPr>
          <a:xfrm>
            <a:off x="1589541" y="4000500"/>
            <a:ext cx="15108918" cy="1169551"/>
          </a:xfrm>
          <a:prstGeom prst="rect">
            <a:avLst/>
          </a:prstGeom>
        </p:spPr>
        <p:txBody>
          <a:bodyPr wrap="square">
            <a:spAutoFit/>
          </a:bodyPr>
          <a:lstStyle/>
          <a:p>
            <a:pPr lvl="0" algn="just">
              <a:lnSpc>
                <a:spcPts val="2774"/>
              </a:lnSpc>
              <a:spcBef>
                <a:spcPct val="0"/>
              </a:spcBef>
            </a:pPr>
            <a:r>
              <a:rPr lang="en-US" spc="197" dirty="0" smtClean="0">
                <a:latin typeface="DM Sans"/>
                <a:ea typeface="DM Sans"/>
                <a:cs typeface="DM Sans"/>
                <a:sym typeface="DM Sans"/>
              </a:rPr>
              <a:t>The most important moments for the project visibility are the events (</a:t>
            </a:r>
            <a:r>
              <a:rPr lang="en-US" spc="197" dirty="0" err="1" smtClean="0">
                <a:latin typeface="DM Sans"/>
                <a:ea typeface="DM Sans"/>
                <a:cs typeface="DM Sans"/>
                <a:sym typeface="DM Sans"/>
              </a:rPr>
              <a:t>infodays</a:t>
            </a:r>
            <a:r>
              <a:rPr lang="en-US" spc="197" dirty="0" smtClean="0">
                <a:latin typeface="DM Sans"/>
                <a:ea typeface="DM Sans"/>
                <a:cs typeface="DM Sans"/>
                <a:sym typeface="DM Sans"/>
              </a:rPr>
              <a:t>, seminars, kick off meeting, press conferences, best practices presentation, </a:t>
            </a:r>
            <a:r>
              <a:rPr lang="en-US" spc="197" dirty="0" err="1" smtClean="0">
                <a:latin typeface="DM Sans"/>
                <a:ea typeface="DM Sans"/>
                <a:cs typeface="DM Sans"/>
                <a:sym typeface="DM Sans"/>
              </a:rPr>
              <a:t>etc</a:t>
            </a:r>
            <a:r>
              <a:rPr lang="en-US" spc="197" dirty="0" smtClean="0">
                <a:latin typeface="DM Sans"/>
                <a:ea typeface="DM Sans"/>
                <a:cs typeface="DM Sans"/>
                <a:sym typeface="DM Sans"/>
              </a:rPr>
              <a:t>). Here there are some focus points to let them be successful for the communication and project as well.</a:t>
            </a:r>
            <a:endParaRPr lang="en-US" i="1" spc="197" dirty="0">
              <a:latin typeface="DM Sans"/>
              <a:ea typeface="DM Sans"/>
              <a:cs typeface="DM Sans"/>
              <a:sym typeface="DM Sans"/>
            </a:endParaRPr>
          </a:p>
        </p:txBody>
      </p:sp>
    </p:spTree>
    <p:extLst>
      <p:ext uri="{BB962C8B-B14F-4D97-AF65-F5344CB8AC3E}">
        <p14:creationId xmlns:p14="http://schemas.microsoft.com/office/powerpoint/2010/main" val="33501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Thin Line Abstract  Shape Illustration"/>
          <p:cNvSpPr/>
          <p:nvPr/>
        </p:nvSpPr>
        <p:spPr>
          <a:xfrm>
            <a:off x="-3258071" y="-4629150"/>
            <a:ext cx="9022634" cy="9258300"/>
          </a:xfrm>
          <a:custGeom>
            <a:avLst/>
            <a:gdLst/>
            <a:ahLst/>
            <a:cxnLst/>
            <a:rect l="l" t="t" r="r" b="b"/>
            <a:pathLst>
              <a:path w="9022634" h="9258300">
                <a:moveTo>
                  <a:pt x="0" y="0"/>
                </a:moveTo>
                <a:lnTo>
                  <a:pt x="9022634" y="0"/>
                </a:lnTo>
                <a:lnTo>
                  <a:pt x="9022634" y="9258300"/>
                </a:lnTo>
                <a:lnTo>
                  <a:pt x="0" y="9258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9723878" y="1104900"/>
            <a:ext cx="7497611" cy="2258655"/>
          </a:xfrm>
          <a:custGeom>
            <a:avLst/>
            <a:gdLst/>
            <a:ahLst/>
            <a:cxnLst/>
            <a:rect l="l" t="t" r="r" b="b"/>
            <a:pathLst>
              <a:path w="7497611" h="2258655">
                <a:moveTo>
                  <a:pt x="0" y="0"/>
                </a:moveTo>
                <a:lnTo>
                  <a:pt x="7497611" y="0"/>
                </a:lnTo>
                <a:lnTo>
                  <a:pt x="7497611" y="2258655"/>
                </a:lnTo>
                <a:lnTo>
                  <a:pt x="0" y="2258655"/>
                </a:lnTo>
                <a:lnTo>
                  <a:pt x="0" y="0"/>
                </a:lnTo>
                <a:close/>
              </a:path>
            </a:pathLst>
          </a:custGeom>
          <a:blipFill>
            <a:blip r:embed="rId4"/>
            <a:stretch>
              <a:fillRect/>
            </a:stretch>
          </a:blipFill>
        </p:spPr>
      </p:sp>
      <p:sp>
        <p:nvSpPr>
          <p:cNvPr id="4" name="TextBox 4"/>
          <p:cNvSpPr txBox="1"/>
          <p:nvPr/>
        </p:nvSpPr>
        <p:spPr>
          <a:xfrm>
            <a:off x="2514600" y="3238500"/>
            <a:ext cx="9601200" cy="1077218"/>
          </a:xfrm>
          <a:prstGeom prst="rect">
            <a:avLst/>
          </a:prstGeom>
        </p:spPr>
        <p:txBody>
          <a:bodyPr wrap="square" lIns="0" tIns="0" rIns="0" bIns="0" rtlCol="0" anchor="t">
            <a:spAutoFit/>
          </a:bodyPr>
          <a:lstStyle/>
          <a:p>
            <a:pPr marL="0" lvl="0" indent="0" algn="l">
              <a:lnSpc>
                <a:spcPts val="8430"/>
              </a:lnSpc>
            </a:pPr>
            <a:r>
              <a:rPr lang="en-US" sz="4000" b="1" u="none" spc="688" dirty="0" smtClean="0">
                <a:solidFill>
                  <a:srgbClr val="103F91"/>
                </a:solidFill>
                <a:latin typeface="Oswald Bold"/>
                <a:ea typeface="Oswald Bold"/>
                <a:cs typeface="Oswald Bold"/>
                <a:sym typeface="Oswald Bold"/>
              </a:rPr>
              <a:t>Cooperation is not just a word</a:t>
            </a:r>
            <a:endParaRPr lang="en-US" sz="4000" b="1" u="none" spc="688" dirty="0">
              <a:solidFill>
                <a:srgbClr val="103F91"/>
              </a:solidFill>
              <a:latin typeface="Oswald Bold"/>
              <a:ea typeface="Oswald Bold"/>
              <a:cs typeface="Oswald Bold"/>
              <a:sym typeface="Oswald Bold"/>
            </a:endParaRPr>
          </a:p>
        </p:txBody>
      </p:sp>
      <p:sp>
        <p:nvSpPr>
          <p:cNvPr id="5" name="TextBox 5"/>
          <p:cNvSpPr txBox="1"/>
          <p:nvPr/>
        </p:nvSpPr>
        <p:spPr>
          <a:xfrm>
            <a:off x="11582400" y="7245704"/>
            <a:ext cx="5007690" cy="1661993"/>
          </a:xfrm>
          <a:prstGeom prst="rect">
            <a:avLst/>
          </a:prstGeom>
        </p:spPr>
        <p:txBody>
          <a:bodyPr wrap="square" lIns="0" tIns="0" rIns="0" bIns="0" rtlCol="0" anchor="t">
            <a:spAutoFit/>
          </a:bodyPr>
          <a:lstStyle/>
          <a:p>
            <a:pPr marL="0" lvl="0" indent="0" algn="r">
              <a:spcBef>
                <a:spcPct val="0"/>
              </a:spcBef>
            </a:pPr>
            <a:r>
              <a:rPr lang="en-US" spc="180" dirty="0">
                <a:solidFill>
                  <a:srgbClr val="231F20"/>
                </a:solidFill>
                <a:latin typeface="DM Sans"/>
                <a:ea typeface="DM Sans"/>
                <a:cs typeface="DM Sans"/>
                <a:sym typeface="Montserrat Classic Bold"/>
              </a:rPr>
              <a:t>Do not </a:t>
            </a:r>
            <a:r>
              <a:rPr lang="en-US" spc="180" dirty="0" err="1">
                <a:solidFill>
                  <a:srgbClr val="231F20"/>
                </a:solidFill>
                <a:latin typeface="DM Sans"/>
                <a:ea typeface="DM Sans"/>
                <a:cs typeface="DM Sans"/>
                <a:sym typeface="Montserrat Classic Bold"/>
              </a:rPr>
              <a:t>exitate</a:t>
            </a:r>
            <a:r>
              <a:rPr lang="en-US" spc="180" dirty="0">
                <a:solidFill>
                  <a:srgbClr val="231F20"/>
                </a:solidFill>
                <a:latin typeface="DM Sans"/>
                <a:ea typeface="DM Sans"/>
                <a:cs typeface="DM Sans"/>
                <a:sym typeface="Montserrat Classic Bold"/>
              </a:rPr>
              <a:t> to contact me:</a:t>
            </a:r>
          </a:p>
          <a:p>
            <a:pPr marL="0" lvl="0" indent="0" algn="r">
              <a:spcBef>
                <a:spcPct val="0"/>
              </a:spcBef>
            </a:pPr>
            <a:r>
              <a:rPr lang="en-US" spc="180" dirty="0" err="1">
                <a:solidFill>
                  <a:srgbClr val="231F20"/>
                </a:solidFill>
                <a:latin typeface="DM Sans"/>
                <a:ea typeface="DM Sans"/>
                <a:cs typeface="DM Sans"/>
                <a:sym typeface="Montserrat Classic Bold"/>
              </a:rPr>
              <a:t>Maristella</a:t>
            </a:r>
            <a:r>
              <a:rPr lang="en-US" spc="180" dirty="0">
                <a:solidFill>
                  <a:srgbClr val="231F20"/>
                </a:solidFill>
                <a:latin typeface="DM Sans"/>
                <a:ea typeface="DM Sans"/>
                <a:cs typeface="DM Sans"/>
                <a:sym typeface="Montserrat Classic Bold"/>
              </a:rPr>
              <a:t> </a:t>
            </a:r>
            <a:r>
              <a:rPr lang="en-US" spc="180" dirty="0" err="1">
                <a:solidFill>
                  <a:srgbClr val="231F20"/>
                </a:solidFill>
                <a:latin typeface="DM Sans"/>
                <a:ea typeface="DM Sans"/>
                <a:cs typeface="DM Sans"/>
                <a:sym typeface="Montserrat Classic Bold"/>
              </a:rPr>
              <a:t>Mantuano</a:t>
            </a:r>
            <a:endParaRPr lang="en-US" spc="180" dirty="0">
              <a:solidFill>
                <a:srgbClr val="231F20"/>
              </a:solidFill>
              <a:latin typeface="DM Sans"/>
              <a:ea typeface="DM Sans"/>
              <a:cs typeface="DM Sans"/>
              <a:sym typeface="Montserrat Classic Bold"/>
            </a:endParaRPr>
          </a:p>
          <a:p>
            <a:pPr marL="0" lvl="0" indent="0" algn="r">
              <a:spcBef>
                <a:spcPct val="0"/>
              </a:spcBef>
            </a:pPr>
            <a:r>
              <a:rPr lang="en-US" spc="180" dirty="0">
                <a:solidFill>
                  <a:srgbClr val="231F20"/>
                </a:solidFill>
                <a:latin typeface="DM Sans"/>
                <a:ea typeface="DM Sans"/>
                <a:cs typeface="DM Sans"/>
                <a:sym typeface="Montserrat Classic Bold"/>
              </a:rPr>
              <a:t>Communication officer</a:t>
            </a:r>
          </a:p>
          <a:p>
            <a:pPr marL="0" lvl="0" indent="0" algn="r">
              <a:spcBef>
                <a:spcPct val="0"/>
              </a:spcBef>
            </a:pPr>
            <a:r>
              <a:rPr lang="en-US" spc="180" dirty="0" err="1">
                <a:solidFill>
                  <a:srgbClr val="231F20"/>
                </a:solidFill>
                <a:latin typeface="DM Sans"/>
                <a:ea typeface="DM Sans"/>
                <a:cs typeface="DM Sans"/>
                <a:sym typeface="Montserrat Classic Bold"/>
              </a:rPr>
              <a:t>Interreg</a:t>
            </a:r>
            <a:r>
              <a:rPr lang="en-US" spc="180" dirty="0">
                <a:solidFill>
                  <a:srgbClr val="231F20"/>
                </a:solidFill>
                <a:latin typeface="DM Sans"/>
                <a:ea typeface="DM Sans"/>
                <a:cs typeface="DM Sans"/>
                <a:sym typeface="Montserrat Classic Bold"/>
              </a:rPr>
              <a:t> Greece-Italy 2021-2027</a:t>
            </a:r>
          </a:p>
          <a:p>
            <a:pPr marL="0" lvl="0" indent="0" algn="r">
              <a:spcBef>
                <a:spcPct val="0"/>
              </a:spcBef>
            </a:pPr>
            <a:r>
              <a:rPr lang="en-US" spc="180" dirty="0">
                <a:solidFill>
                  <a:srgbClr val="231F20"/>
                </a:solidFill>
                <a:latin typeface="DM Sans"/>
                <a:ea typeface="DM Sans"/>
                <a:cs typeface="DM Sans"/>
                <a:sym typeface="Montserrat Classic Bold"/>
                <a:hlinkClick r:id="rId5"/>
              </a:rPr>
              <a:t>m.mantuano@greece-italy.eu</a:t>
            </a:r>
            <a:endParaRPr lang="en-US" spc="180" dirty="0">
              <a:solidFill>
                <a:srgbClr val="231F20"/>
              </a:solidFill>
              <a:latin typeface="DM Sans"/>
              <a:ea typeface="DM Sans"/>
              <a:cs typeface="DM Sans"/>
              <a:sym typeface="Montserrat Classic Bold"/>
            </a:endParaRPr>
          </a:p>
          <a:p>
            <a:pPr lvl="0" algn="r">
              <a:spcBef>
                <a:spcPct val="0"/>
              </a:spcBef>
            </a:pPr>
            <a:r>
              <a:rPr lang="en-US" spc="180" dirty="0">
                <a:solidFill>
                  <a:srgbClr val="231F20"/>
                </a:solidFill>
                <a:latin typeface="DM Sans"/>
                <a:ea typeface="DM Sans"/>
                <a:cs typeface="DM Sans"/>
                <a:sym typeface="Montserrat Classic Bold"/>
              </a:rPr>
              <a:t>+39 080 5406441</a:t>
            </a:r>
          </a:p>
        </p:txBody>
      </p:sp>
      <p:pic>
        <p:nvPicPr>
          <p:cNvPr id="1026" name="Picture 2" descr="collaborazione-a-distanz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4315717"/>
            <a:ext cx="8185107" cy="4604123"/>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p:cNvSpPr/>
          <p:nvPr/>
        </p:nvSpPr>
        <p:spPr>
          <a:xfrm>
            <a:off x="11087100" y="4315718"/>
            <a:ext cx="5715000" cy="2657138"/>
          </a:xfrm>
          <a:prstGeom prst="rect">
            <a:avLst/>
          </a:prstGeom>
        </p:spPr>
        <p:txBody>
          <a:bodyPr wrap="square">
            <a:spAutoFit/>
          </a:bodyPr>
          <a:lstStyle/>
          <a:p>
            <a:pPr>
              <a:lnSpc>
                <a:spcPts val="2545"/>
              </a:lnSpc>
            </a:pPr>
            <a:r>
              <a:rPr lang="en-US" spc="180" dirty="0" smtClean="0">
                <a:solidFill>
                  <a:srgbClr val="231F20"/>
                </a:solidFill>
                <a:latin typeface="DM Sans"/>
                <a:ea typeface="DM Sans"/>
                <a:cs typeface="DM Sans"/>
                <a:sym typeface="DM Sans"/>
              </a:rPr>
              <a:t>The visibility goals of the projects are the same ones of the </a:t>
            </a:r>
            <a:r>
              <a:rPr lang="en-US" spc="180" dirty="0" err="1" smtClean="0">
                <a:solidFill>
                  <a:srgbClr val="231F20"/>
                </a:solidFill>
                <a:latin typeface="DM Sans"/>
                <a:ea typeface="DM Sans"/>
                <a:cs typeface="DM Sans"/>
                <a:sym typeface="DM Sans"/>
              </a:rPr>
              <a:t>Programme</a:t>
            </a:r>
            <a:r>
              <a:rPr lang="en-US" spc="180" dirty="0" smtClean="0">
                <a:solidFill>
                  <a:srgbClr val="231F20"/>
                </a:solidFill>
                <a:latin typeface="DM Sans"/>
                <a:ea typeface="DM Sans"/>
                <a:cs typeface="DM Sans"/>
                <a:sym typeface="DM Sans"/>
              </a:rPr>
              <a:t>. </a:t>
            </a:r>
          </a:p>
          <a:p>
            <a:pPr>
              <a:lnSpc>
                <a:spcPts val="2545"/>
              </a:lnSpc>
            </a:pPr>
            <a:r>
              <a:rPr lang="en-US" spc="180" dirty="0" smtClean="0">
                <a:solidFill>
                  <a:srgbClr val="231F20"/>
                </a:solidFill>
                <a:latin typeface="DM Sans"/>
                <a:ea typeface="DM Sans"/>
                <a:cs typeface="DM Sans"/>
                <a:sym typeface="DM Sans"/>
              </a:rPr>
              <a:t>We will be always happy to support you and help you for any communication issues. We will be fast in replying you and efficient in find together the best way.</a:t>
            </a:r>
          </a:p>
          <a:p>
            <a:pPr>
              <a:lnSpc>
                <a:spcPts val="2545"/>
              </a:lnSpc>
            </a:pPr>
            <a:r>
              <a:rPr lang="en-US" spc="180" dirty="0" smtClean="0">
                <a:solidFill>
                  <a:srgbClr val="231F20"/>
                </a:solidFill>
                <a:latin typeface="DM Sans"/>
                <a:ea typeface="DM Sans"/>
                <a:cs typeface="DM Sans"/>
                <a:sym typeface="DM Sans"/>
              </a:rPr>
              <a:t> </a:t>
            </a:r>
          </a:p>
          <a:p>
            <a:pPr algn="ctr">
              <a:lnSpc>
                <a:spcPts val="2545"/>
              </a:lnSpc>
            </a:pPr>
            <a:r>
              <a:rPr lang="en-US" b="1" spc="180" dirty="0" smtClean="0">
                <a:solidFill>
                  <a:srgbClr val="231F20"/>
                </a:solidFill>
                <a:latin typeface="DM Sans"/>
                <a:ea typeface="DM Sans"/>
                <a:cs typeface="DM Sans"/>
                <a:sym typeface="DM Sans"/>
              </a:rPr>
              <a:t>The communication can’t wait! </a:t>
            </a:r>
            <a:endParaRPr lang="en-US" b="1" spc="180" dirty="0">
              <a:solidFill>
                <a:srgbClr val="231F20"/>
              </a:solidFill>
              <a:latin typeface="DM Sans"/>
              <a:ea typeface="DM Sans"/>
              <a:cs typeface="DM Sans"/>
              <a:sym typeface="DM Sans"/>
            </a:endParaRPr>
          </a:p>
        </p:txBody>
      </p:sp>
    </p:spTree>
    <p:extLst>
      <p:ext uri="{BB962C8B-B14F-4D97-AF65-F5344CB8AC3E}">
        <p14:creationId xmlns:p14="http://schemas.microsoft.com/office/powerpoint/2010/main" val="3139690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142191" y="4828880"/>
            <a:ext cx="9752965" cy="1032847"/>
          </a:xfrm>
          <a:custGeom>
            <a:avLst/>
            <a:gdLst/>
            <a:ahLst/>
            <a:cxnLst/>
            <a:rect l="l" t="t" r="r" b="b"/>
            <a:pathLst>
              <a:path w="9752965" h="1032847">
                <a:moveTo>
                  <a:pt x="0" y="0"/>
                </a:moveTo>
                <a:lnTo>
                  <a:pt x="9752965" y="0"/>
                </a:lnTo>
                <a:lnTo>
                  <a:pt x="9752965" y="1032847"/>
                </a:lnTo>
                <a:lnTo>
                  <a:pt x="0" y="1032847"/>
                </a:lnTo>
                <a:lnTo>
                  <a:pt x="0" y="0"/>
                </a:lnTo>
                <a:close/>
              </a:path>
            </a:pathLst>
          </a:custGeom>
          <a:blipFill>
            <a:blip r:embed="rId2"/>
            <a:stretch>
              <a:fillRect t="-86495"/>
            </a:stretch>
          </a:blipFill>
        </p:spPr>
      </p:sp>
      <p:grpSp>
        <p:nvGrpSpPr>
          <p:cNvPr id="3" name="Group 3"/>
          <p:cNvGrpSpPr/>
          <p:nvPr/>
        </p:nvGrpSpPr>
        <p:grpSpPr>
          <a:xfrm>
            <a:off x="2142191" y="3396305"/>
            <a:ext cx="9610044" cy="1948998"/>
            <a:chOff x="0" y="0"/>
            <a:chExt cx="3682024" cy="746746"/>
          </a:xfrm>
        </p:grpSpPr>
        <p:sp>
          <p:nvSpPr>
            <p:cNvPr id="4" name="Freeform 4"/>
            <p:cNvSpPr/>
            <p:nvPr/>
          </p:nvSpPr>
          <p:spPr>
            <a:xfrm>
              <a:off x="0" y="0"/>
              <a:ext cx="3682024" cy="746746"/>
            </a:xfrm>
            <a:custGeom>
              <a:avLst/>
              <a:gdLst/>
              <a:ahLst/>
              <a:cxnLst/>
              <a:rect l="l" t="t" r="r" b="b"/>
              <a:pathLst>
                <a:path w="3682024" h="746746">
                  <a:moveTo>
                    <a:pt x="0" y="0"/>
                  </a:moveTo>
                  <a:lnTo>
                    <a:pt x="3682024" y="0"/>
                  </a:lnTo>
                  <a:lnTo>
                    <a:pt x="3682024" y="746746"/>
                  </a:lnTo>
                  <a:lnTo>
                    <a:pt x="0" y="746746"/>
                  </a:lnTo>
                  <a:close/>
                </a:path>
              </a:pathLst>
            </a:custGeom>
            <a:solidFill>
              <a:srgbClr val="EFEFEF"/>
            </a:solidFill>
          </p:spPr>
        </p:sp>
        <p:sp>
          <p:nvSpPr>
            <p:cNvPr id="5" name="TextBox 5"/>
            <p:cNvSpPr txBox="1"/>
            <p:nvPr/>
          </p:nvSpPr>
          <p:spPr>
            <a:xfrm>
              <a:off x="0" y="-19050"/>
              <a:ext cx="3682024" cy="765796"/>
            </a:xfrm>
            <a:prstGeom prst="rect">
              <a:avLst/>
            </a:prstGeom>
          </p:spPr>
          <p:txBody>
            <a:bodyPr lIns="50800" tIns="50800" rIns="50800" bIns="50800" rtlCol="0" anchor="ctr"/>
            <a:lstStyle/>
            <a:p>
              <a:pPr algn="ctr">
                <a:lnSpc>
                  <a:spcPts val="2859"/>
                </a:lnSpc>
              </a:pPr>
              <a:endParaRPr/>
            </a:p>
          </p:txBody>
        </p:sp>
      </p:grpSp>
      <p:sp>
        <p:nvSpPr>
          <p:cNvPr id="7" name="Freeform 7"/>
          <p:cNvSpPr/>
          <p:nvPr/>
        </p:nvSpPr>
        <p:spPr>
          <a:xfrm>
            <a:off x="2142191" y="7210022"/>
            <a:ext cx="9752965" cy="1032847"/>
          </a:xfrm>
          <a:custGeom>
            <a:avLst/>
            <a:gdLst/>
            <a:ahLst/>
            <a:cxnLst/>
            <a:rect l="l" t="t" r="r" b="b"/>
            <a:pathLst>
              <a:path w="9752965" h="1032847">
                <a:moveTo>
                  <a:pt x="0" y="0"/>
                </a:moveTo>
                <a:lnTo>
                  <a:pt x="9752965" y="0"/>
                </a:lnTo>
                <a:lnTo>
                  <a:pt x="9752965" y="1032847"/>
                </a:lnTo>
                <a:lnTo>
                  <a:pt x="0" y="1032847"/>
                </a:lnTo>
                <a:lnTo>
                  <a:pt x="0" y="0"/>
                </a:lnTo>
                <a:close/>
              </a:path>
            </a:pathLst>
          </a:custGeom>
          <a:blipFill>
            <a:blip r:embed="rId2"/>
            <a:stretch>
              <a:fillRect t="-86495"/>
            </a:stretch>
          </a:blipFill>
        </p:spPr>
      </p:sp>
      <p:grpSp>
        <p:nvGrpSpPr>
          <p:cNvPr id="8" name="Group 8"/>
          <p:cNvGrpSpPr/>
          <p:nvPr/>
        </p:nvGrpSpPr>
        <p:grpSpPr>
          <a:xfrm>
            <a:off x="2142191" y="5777447"/>
            <a:ext cx="9610044" cy="1948998"/>
            <a:chOff x="0" y="0"/>
            <a:chExt cx="3682024" cy="746746"/>
          </a:xfrm>
        </p:grpSpPr>
        <p:sp>
          <p:nvSpPr>
            <p:cNvPr id="9" name="Freeform 9"/>
            <p:cNvSpPr/>
            <p:nvPr/>
          </p:nvSpPr>
          <p:spPr>
            <a:xfrm>
              <a:off x="0" y="0"/>
              <a:ext cx="3682024" cy="746746"/>
            </a:xfrm>
            <a:custGeom>
              <a:avLst/>
              <a:gdLst/>
              <a:ahLst/>
              <a:cxnLst/>
              <a:rect l="l" t="t" r="r" b="b"/>
              <a:pathLst>
                <a:path w="3682024" h="746746">
                  <a:moveTo>
                    <a:pt x="0" y="0"/>
                  </a:moveTo>
                  <a:lnTo>
                    <a:pt x="3682024" y="0"/>
                  </a:lnTo>
                  <a:lnTo>
                    <a:pt x="3682024" y="746746"/>
                  </a:lnTo>
                  <a:lnTo>
                    <a:pt x="0" y="746746"/>
                  </a:lnTo>
                  <a:close/>
                </a:path>
              </a:pathLst>
            </a:custGeom>
            <a:solidFill>
              <a:srgbClr val="EFEFEF"/>
            </a:solidFill>
          </p:spPr>
        </p:sp>
        <p:sp>
          <p:nvSpPr>
            <p:cNvPr id="10" name="TextBox 10"/>
            <p:cNvSpPr txBox="1"/>
            <p:nvPr/>
          </p:nvSpPr>
          <p:spPr>
            <a:xfrm>
              <a:off x="0" y="-19050"/>
              <a:ext cx="3682024" cy="765796"/>
            </a:xfrm>
            <a:prstGeom prst="rect">
              <a:avLst/>
            </a:prstGeom>
          </p:spPr>
          <p:txBody>
            <a:bodyPr lIns="50800" tIns="50800" rIns="50800" bIns="50800" rtlCol="0" anchor="ctr"/>
            <a:lstStyle/>
            <a:p>
              <a:pPr algn="ctr">
                <a:lnSpc>
                  <a:spcPts val="2859"/>
                </a:lnSpc>
              </a:pPr>
              <a:endParaRPr/>
            </a:p>
          </p:txBody>
        </p:sp>
      </p:grpSp>
      <p:sp>
        <p:nvSpPr>
          <p:cNvPr id="12" name="TextBox 12"/>
          <p:cNvSpPr txBox="1"/>
          <p:nvPr/>
        </p:nvSpPr>
        <p:spPr>
          <a:xfrm>
            <a:off x="2142191" y="907655"/>
            <a:ext cx="14012209" cy="1372683"/>
          </a:xfrm>
          <a:prstGeom prst="rect">
            <a:avLst/>
          </a:prstGeom>
        </p:spPr>
        <p:txBody>
          <a:bodyPr wrap="square" lIns="0" tIns="0" rIns="0" bIns="0" rtlCol="0" anchor="t">
            <a:spAutoFit/>
          </a:bodyPr>
          <a:lstStyle/>
          <a:p>
            <a:pPr algn="ctr">
              <a:lnSpc>
                <a:spcPts val="12395"/>
              </a:lnSpc>
            </a:pPr>
            <a:r>
              <a:rPr lang="en-US" sz="6000" b="1" spc="880" dirty="0" smtClean="0">
                <a:solidFill>
                  <a:srgbClr val="103F91"/>
                </a:solidFill>
                <a:latin typeface="Oswald Bold"/>
                <a:ea typeface="Oswald Bold"/>
                <a:cs typeface="Oswald Bold"/>
                <a:sym typeface="Oswald Bold"/>
              </a:rPr>
              <a:t>Information and communication</a:t>
            </a:r>
            <a:endParaRPr lang="en-US" sz="6000" b="1" spc="880" dirty="0">
              <a:solidFill>
                <a:srgbClr val="103F91"/>
              </a:solidFill>
              <a:latin typeface="Oswald Bold"/>
              <a:ea typeface="Oswald Bold"/>
              <a:cs typeface="Oswald Bold"/>
              <a:sym typeface="Oswald Bold"/>
            </a:endParaRPr>
          </a:p>
        </p:txBody>
      </p:sp>
      <p:sp>
        <p:nvSpPr>
          <p:cNvPr id="13" name="TextBox 13"/>
          <p:cNvSpPr txBox="1"/>
          <p:nvPr/>
        </p:nvSpPr>
        <p:spPr>
          <a:xfrm>
            <a:off x="3908899" y="3624745"/>
            <a:ext cx="7132181" cy="1577163"/>
          </a:xfrm>
          <a:prstGeom prst="rect">
            <a:avLst/>
          </a:prstGeom>
        </p:spPr>
        <p:txBody>
          <a:bodyPr lIns="0" tIns="0" rIns="0" bIns="0" rtlCol="0" anchor="t">
            <a:spAutoFit/>
          </a:bodyPr>
          <a:lstStyle/>
          <a:p>
            <a:pPr lvl="0">
              <a:lnSpc>
                <a:spcPts val="3050"/>
              </a:lnSpc>
              <a:spcBef>
                <a:spcPct val="0"/>
              </a:spcBef>
            </a:pPr>
            <a:r>
              <a:rPr lang="en-US" sz="2400" dirty="0"/>
              <a:t>information is a process that must be as neutral as possible</a:t>
            </a:r>
            <a:r>
              <a:rPr lang="en-US" sz="2400" dirty="0" smtClean="0"/>
              <a:t>. It is a </a:t>
            </a:r>
            <a:r>
              <a:rPr lang="en-US" sz="2400" dirty="0"/>
              <a:t>service to the </a:t>
            </a:r>
            <a:r>
              <a:rPr lang="en-US" sz="2400" dirty="0" smtClean="0"/>
              <a:t>community, </a:t>
            </a:r>
            <a:r>
              <a:rPr lang="en-US" sz="2400" dirty="0"/>
              <a:t>without emotional involvement and above all without personal interpretations.</a:t>
            </a:r>
            <a:endParaRPr lang="en-US" sz="2210" spc="216" dirty="0">
              <a:solidFill>
                <a:srgbClr val="231F20"/>
              </a:solidFill>
              <a:latin typeface="DM Sans"/>
              <a:ea typeface="DM Sans"/>
              <a:cs typeface="DM Sans"/>
              <a:sym typeface="DM Sans"/>
            </a:endParaRPr>
          </a:p>
        </p:txBody>
      </p:sp>
      <p:sp>
        <p:nvSpPr>
          <p:cNvPr id="15" name="Freeform 15"/>
          <p:cNvSpPr/>
          <p:nvPr/>
        </p:nvSpPr>
        <p:spPr>
          <a:xfrm>
            <a:off x="-2779578" y="7341318"/>
            <a:ext cx="7616557" cy="7815497"/>
          </a:xfrm>
          <a:custGeom>
            <a:avLst/>
            <a:gdLst/>
            <a:ahLst/>
            <a:cxnLst/>
            <a:rect l="l" t="t" r="r" b="b"/>
            <a:pathLst>
              <a:path w="7616557" h="7815497">
                <a:moveTo>
                  <a:pt x="0" y="0"/>
                </a:moveTo>
                <a:lnTo>
                  <a:pt x="7616556" y="0"/>
                </a:lnTo>
                <a:lnTo>
                  <a:pt x="7616556" y="7815497"/>
                </a:lnTo>
                <a:lnTo>
                  <a:pt x="0" y="7815497"/>
                </a:lnTo>
                <a:lnTo>
                  <a:pt x="0" y="0"/>
                </a:lnTo>
                <a:close/>
              </a:path>
            </a:pathLst>
          </a:custGeom>
          <a:blipFill>
            <a:blip r:embed="rId3">
              <a:extLst>
                <a:ext uri="{96DAC541-7B7A-43D3-8B79-37D633B846F1}">
                  <asvg:svgBlip xmlns:asvg="http://schemas.microsoft.com/office/drawing/2016/SVG/main" xmlns="" r:embed="rId8"/>
                </a:ext>
              </a:extLst>
            </a:blip>
            <a:stretch>
              <a:fillRect/>
            </a:stretch>
          </a:blipFill>
        </p:spPr>
      </p:sp>
      <p:sp>
        <p:nvSpPr>
          <p:cNvPr id="16" name="Freeform 16"/>
          <p:cNvSpPr/>
          <p:nvPr/>
        </p:nvSpPr>
        <p:spPr>
          <a:xfrm>
            <a:off x="13583636" y="8151006"/>
            <a:ext cx="3675664" cy="1107294"/>
          </a:xfrm>
          <a:custGeom>
            <a:avLst/>
            <a:gdLst/>
            <a:ahLst/>
            <a:cxnLst/>
            <a:rect l="l" t="t" r="r" b="b"/>
            <a:pathLst>
              <a:path w="3675664" h="1107294">
                <a:moveTo>
                  <a:pt x="0" y="0"/>
                </a:moveTo>
                <a:lnTo>
                  <a:pt x="3675664" y="0"/>
                </a:lnTo>
                <a:lnTo>
                  <a:pt x="3675664" y="1107294"/>
                </a:lnTo>
                <a:lnTo>
                  <a:pt x="0" y="1107294"/>
                </a:lnTo>
                <a:lnTo>
                  <a:pt x="0" y="0"/>
                </a:lnTo>
                <a:close/>
              </a:path>
            </a:pathLst>
          </a:custGeom>
          <a:blipFill>
            <a:blip r:embed="rId9"/>
            <a:stretch>
              <a:fillRect/>
            </a:stretch>
          </a:blipFill>
        </p:spPr>
      </p:sp>
      <p:pic>
        <p:nvPicPr>
          <p:cNvPr id="1027" name="Picture 3" descr="C:\Users\maris\Downloads\information-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33382" y="3624745"/>
            <a:ext cx="1462721" cy="14627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aris\Downloads\communication.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72740" y="6244026"/>
            <a:ext cx="1438505" cy="101583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3"/>
          <p:cNvSpPr txBox="1"/>
          <p:nvPr/>
        </p:nvSpPr>
        <p:spPr>
          <a:xfrm>
            <a:off x="4061298" y="5963364"/>
            <a:ext cx="7132181" cy="1590179"/>
          </a:xfrm>
          <a:prstGeom prst="rect">
            <a:avLst/>
          </a:prstGeom>
        </p:spPr>
        <p:txBody>
          <a:bodyPr lIns="0" tIns="0" rIns="0" bIns="0" rtlCol="0" anchor="t">
            <a:spAutoFit/>
          </a:bodyPr>
          <a:lstStyle/>
          <a:p>
            <a:pPr lvl="0">
              <a:lnSpc>
                <a:spcPts val="3050"/>
              </a:lnSpc>
              <a:spcBef>
                <a:spcPct val="0"/>
              </a:spcBef>
            </a:pPr>
            <a:r>
              <a:rPr lang="en-US" sz="2400" dirty="0"/>
              <a:t>Communication means creating </a:t>
            </a:r>
            <a:r>
              <a:rPr lang="en-US" sz="2400" dirty="0" smtClean="0"/>
              <a:t>connections. It goes </a:t>
            </a:r>
            <a:r>
              <a:rPr lang="en-US" sz="2400" dirty="0"/>
              <a:t>beyond the simple transmission of </a:t>
            </a:r>
            <a:r>
              <a:rPr lang="en-US" sz="2400" dirty="0" smtClean="0"/>
              <a:t>info. </a:t>
            </a:r>
            <a:r>
              <a:rPr lang="en-US" sz="2400" dirty="0"/>
              <a:t>There can also be a </a:t>
            </a:r>
            <a:r>
              <a:rPr lang="en-US" sz="2400" dirty="0" smtClean="0"/>
              <a:t>synergy: effective </a:t>
            </a:r>
            <a:r>
              <a:rPr lang="en-US" sz="2400" dirty="0"/>
              <a:t>communication often relies on a solid information substrate</a:t>
            </a:r>
            <a:endParaRPr lang="en-US" sz="2210" spc="216" dirty="0">
              <a:solidFill>
                <a:srgbClr val="231F20"/>
              </a:solidFill>
              <a:latin typeface="DM Sans"/>
              <a:ea typeface="DM Sans"/>
              <a:cs typeface="DM Sans"/>
              <a:sym typeface="DM Sans"/>
            </a:endParaRPr>
          </a:p>
        </p:txBody>
      </p:sp>
      <p:sp>
        <p:nvSpPr>
          <p:cNvPr id="17" name="Rectangle 5"/>
          <p:cNvSpPr>
            <a:spLocks noChangeArrowheads="1"/>
          </p:cNvSpPr>
          <p:nvPr/>
        </p:nvSpPr>
        <p:spPr bwMode="auto">
          <a:xfrm>
            <a:off x="0" y="109330"/>
            <a:ext cx="65" cy="23853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9044" rIns="0" bIns="-19044"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TextBox 13"/>
          <p:cNvSpPr txBox="1"/>
          <p:nvPr/>
        </p:nvSpPr>
        <p:spPr>
          <a:xfrm>
            <a:off x="12553950" y="3561015"/>
            <a:ext cx="4495800" cy="1590179"/>
          </a:xfrm>
          <a:prstGeom prst="rect">
            <a:avLst/>
          </a:prstGeom>
        </p:spPr>
        <p:txBody>
          <a:bodyPr wrap="square" lIns="0" tIns="0" rIns="0" bIns="0" rtlCol="0" anchor="t">
            <a:spAutoFit/>
          </a:bodyPr>
          <a:lstStyle/>
          <a:p>
            <a:pPr lvl="0">
              <a:lnSpc>
                <a:spcPts val="3050"/>
              </a:lnSpc>
              <a:spcBef>
                <a:spcPct val="0"/>
              </a:spcBef>
            </a:pPr>
            <a:r>
              <a:rPr lang="en-US" sz="2400" dirty="0" smtClean="0">
                <a:sym typeface="DM Sans"/>
              </a:rPr>
              <a:t>Within the framework of the </a:t>
            </a:r>
            <a:r>
              <a:rPr lang="en-US" sz="2400" dirty="0" err="1" smtClean="0">
                <a:sym typeface="DM Sans"/>
              </a:rPr>
              <a:t>partership</a:t>
            </a:r>
            <a:r>
              <a:rPr lang="en-US" sz="2400" dirty="0" smtClean="0">
                <a:sym typeface="DM Sans"/>
              </a:rPr>
              <a:t> or with the </a:t>
            </a:r>
            <a:r>
              <a:rPr lang="en-US" sz="2400" dirty="0" err="1" smtClean="0">
                <a:sym typeface="DM Sans"/>
              </a:rPr>
              <a:t>Programme</a:t>
            </a:r>
            <a:r>
              <a:rPr lang="en-US" sz="2400" dirty="0" smtClean="0">
                <a:sym typeface="DM Sans"/>
              </a:rPr>
              <a:t>, we will do information (neutral and essential)</a:t>
            </a:r>
            <a:endParaRPr lang="en-US" sz="2400" spc="216" dirty="0">
              <a:solidFill>
                <a:srgbClr val="231F20"/>
              </a:solidFill>
              <a:latin typeface="DM Sans"/>
              <a:ea typeface="DM Sans"/>
              <a:cs typeface="DM Sans"/>
              <a:sym typeface="DM Sans"/>
            </a:endParaRPr>
          </a:p>
        </p:txBody>
      </p:sp>
      <p:sp>
        <p:nvSpPr>
          <p:cNvPr id="23" name="TextBox 13"/>
          <p:cNvSpPr txBox="1"/>
          <p:nvPr/>
        </p:nvSpPr>
        <p:spPr>
          <a:xfrm>
            <a:off x="12553950" y="5963364"/>
            <a:ext cx="4495800" cy="1192634"/>
          </a:xfrm>
          <a:prstGeom prst="rect">
            <a:avLst/>
          </a:prstGeom>
        </p:spPr>
        <p:txBody>
          <a:bodyPr wrap="square" lIns="0" tIns="0" rIns="0" bIns="0" rtlCol="0" anchor="t">
            <a:spAutoFit/>
          </a:bodyPr>
          <a:lstStyle/>
          <a:p>
            <a:pPr lvl="0">
              <a:lnSpc>
                <a:spcPts val="3050"/>
              </a:lnSpc>
              <a:spcBef>
                <a:spcPct val="0"/>
              </a:spcBef>
            </a:pPr>
            <a:r>
              <a:rPr lang="en-US" sz="2400" dirty="0">
                <a:sym typeface="DM Sans"/>
              </a:rPr>
              <a:t>During event, on website and social </a:t>
            </a:r>
            <a:r>
              <a:rPr lang="en-US" sz="2400" dirty="0" smtClean="0">
                <a:sym typeface="DM Sans"/>
              </a:rPr>
              <a:t>we will </a:t>
            </a:r>
            <a:r>
              <a:rPr lang="en-US" sz="2400" dirty="0">
                <a:sym typeface="DM Sans"/>
              </a:rPr>
              <a:t>do communication (emotional and engaging)</a:t>
            </a:r>
          </a:p>
        </p:txBody>
      </p:sp>
      <p:sp>
        <p:nvSpPr>
          <p:cNvPr id="18" name="Freccia a destra 17"/>
          <p:cNvSpPr/>
          <p:nvPr/>
        </p:nvSpPr>
        <p:spPr>
          <a:xfrm>
            <a:off x="11900272" y="4224786"/>
            <a:ext cx="489204"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Freccia a destra 24"/>
          <p:cNvSpPr/>
          <p:nvPr/>
        </p:nvSpPr>
        <p:spPr>
          <a:xfrm>
            <a:off x="11895156" y="6432015"/>
            <a:ext cx="489204"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580377">
            <a:off x="9407140" y="-9309963"/>
            <a:ext cx="24036383" cy="24664199"/>
          </a:xfrm>
          <a:custGeom>
            <a:avLst/>
            <a:gdLst/>
            <a:ahLst/>
            <a:cxnLst/>
            <a:rect l="l" t="t" r="r" b="b"/>
            <a:pathLst>
              <a:path w="24036383" h="24664199">
                <a:moveTo>
                  <a:pt x="0" y="0"/>
                </a:moveTo>
                <a:lnTo>
                  <a:pt x="24036383" y="0"/>
                </a:lnTo>
                <a:lnTo>
                  <a:pt x="24036383" y="24664198"/>
                </a:lnTo>
                <a:lnTo>
                  <a:pt x="0" y="2466419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1686644" y="3612590"/>
            <a:ext cx="7298528" cy="2918945"/>
          </a:xfrm>
          <a:prstGeom prst="rect">
            <a:avLst/>
          </a:prstGeom>
        </p:spPr>
        <p:txBody>
          <a:bodyPr lIns="0" tIns="0" rIns="0" bIns="0" rtlCol="0" anchor="t">
            <a:spAutoFit/>
          </a:bodyPr>
          <a:lstStyle/>
          <a:p>
            <a:pPr marL="0" lvl="0" indent="0" algn="l">
              <a:lnSpc>
                <a:spcPts val="11731"/>
              </a:lnSpc>
              <a:spcBef>
                <a:spcPct val="0"/>
              </a:spcBef>
            </a:pPr>
            <a:r>
              <a:rPr lang="en-US" sz="8501" b="1" spc="833">
                <a:solidFill>
                  <a:srgbClr val="103E8B"/>
                </a:solidFill>
                <a:latin typeface="Oswald Bold"/>
                <a:ea typeface="Oswald Bold"/>
                <a:cs typeface="Oswald Bold"/>
                <a:sym typeface="Oswald Bold"/>
              </a:rPr>
              <a:t>Thanks for the attention</a:t>
            </a:r>
          </a:p>
        </p:txBody>
      </p:sp>
      <p:sp>
        <p:nvSpPr>
          <p:cNvPr id="4" name="Freeform 4"/>
          <p:cNvSpPr/>
          <p:nvPr/>
        </p:nvSpPr>
        <p:spPr>
          <a:xfrm>
            <a:off x="1686644" y="635801"/>
            <a:ext cx="3675664" cy="1107294"/>
          </a:xfrm>
          <a:custGeom>
            <a:avLst/>
            <a:gdLst/>
            <a:ahLst/>
            <a:cxnLst/>
            <a:rect l="l" t="t" r="r" b="b"/>
            <a:pathLst>
              <a:path w="3675664" h="1107294">
                <a:moveTo>
                  <a:pt x="0" y="0"/>
                </a:moveTo>
                <a:lnTo>
                  <a:pt x="3675664" y="0"/>
                </a:lnTo>
                <a:lnTo>
                  <a:pt x="3675664" y="1107294"/>
                </a:lnTo>
                <a:lnTo>
                  <a:pt x="0" y="1107294"/>
                </a:lnTo>
                <a:lnTo>
                  <a:pt x="0" y="0"/>
                </a:lnTo>
                <a:close/>
              </a:path>
            </a:pathLst>
          </a:custGeom>
          <a:blipFill>
            <a:blip r:embed="rId4"/>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845273" y="7561099"/>
            <a:ext cx="7673056" cy="7673056"/>
          </a:xfrm>
          <a:custGeom>
            <a:avLst/>
            <a:gdLst/>
            <a:ahLst/>
            <a:cxnLst/>
            <a:rect l="l" t="t" r="r" b="b"/>
            <a:pathLst>
              <a:path w="7673056" h="7673056">
                <a:moveTo>
                  <a:pt x="0" y="0"/>
                </a:moveTo>
                <a:lnTo>
                  <a:pt x="7673056" y="0"/>
                </a:lnTo>
                <a:lnTo>
                  <a:pt x="7673056" y="7673056"/>
                </a:lnTo>
                <a:lnTo>
                  <a:pt x="0" y="767305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562617" y="6389520"/>
            <a:ext cx="2238367" cy="2238367"/>
          </a:xfrm>
          <a:custGeom>
            <a:avLst/>
            <a:gdLst/>
            <a:ahLst/>
            <a:cxnLst/>
            <a:rect l="l" t="t" r="r" b="b"/>
            <a:pathLst>
              <a:path w="2238367" h="2238367">
                <a:moveTo>
                  <a:pt x="0" y="0"/>
                </a:moveTo>
                <a:lnTo>
                  <a:pt x="2238368" y="0"/>
                </a:lnTo>
                <a:lnTo>
                  <a:pt x="2238368" y="2238367"/>
                </a:lnTo>
                <a:lnTo>
                  <a:pt x="0" y="223836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8201460" y="6829201"/>
            <a:ext cx="960682" cy="1052540"/>
          </a:xfrm>
          <a:custGeom>
            <a:avLst/>
            <a:gdLst/>
            <a:ahLst/>
            <a:cxnLst/>
            <a:rect l="l" t="t" r="r" b="b"/>
            <a:pathLst>
              <a:path w="960682" h="1052540">
                <a:moveTo>
                  <a:pt x="0" y="0"/>
                </a:moveTo>
                <a:lnTo>
                  <a:pt x="960682" y="0"/>
                </a:lnTo>
                <a:lnTo>
                  <a:pt x="960682" y="1052541"/>
                </a:lnTo>
                <a:lnTo>
                  <a:pt x="0" y="105254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0969123" y="7881741"/>
            <a:ext cx="2238367" cy="2238367"/>
          </a:xfrm>
          <a:custGeom>
            <a:avLst/>
            <a:gdLst/>
            <a:ahLst/>
            <a:cxnLst/>
            <a:rect l="l" t="t" r="r" b="b"/>
            <a:pathLst>
              <a:path w="2238367" h="2238367">
                <a:moveTo>
                  <a:pt x="0" y="0"/>
                </a:moveTo>
                <a:lnTo>
                  <a:pt x="2238367" y="0"/>
                </a:lnTo>
                <a:lnTo>
                  <a:pt x="2238367" y="2238368"/>
                </a:lnTo>
                <a:lnTo>
                  <a:pt x="0" y="22383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4510099" y="7750568"/>
            <a:ext cx="2238367" cy="2238367"/>
          </a:xfrm>
          <a:custGeom>
            <a:avLst/>
            <a:gdLst/>
            <a:ahLst/>
            <a:cxnLst/>
            <a:rect l="l" t="t" r="r" b="b"/>
            <a:pathLst>
              <a:path w="2238367" h="2238367">
                <a:moveTo>
                  <a:pt x="0" y="0"/>
                </a:moveTo>
                <a:lnTo>
                  <a:pt x="2238367" y="0"/>
                </a:lnTo>
                <a:lnTo>
                  <a:pt x="2238367" y="2238368"/>
                </a:lnTo>
                <a:lnTo>
                  <a:pt x="0" y="22383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4994935" y="8241268"/>
            <a:ext cx="1268693" cy="1211025"/>
          </a:xfrm>
          <a:custGeom>
            <a:avLst/>
            <a:gdLst/>
            <a:ahLst/>
            <a:cxnLst/>
            <a:rect l="l" t="t" r="r" b="b"/>
            <a:pathLst>
              <a:path w="1268693" h="1211025">
                <a:moveTo>
                  <a:pt x="0" y="0"/>
                </a:moveTo>
                <a:lnTo>
                  <a:pt x="1268693" y="0"/>
                </a:lnTo>
                <a:lnTo>
                  <a:pt x="1268693" y="1211025"/>
                </a:lnTo>
                <a:lnTo>
                  <a:pt x="0" y="121102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a:off x="11535904" y="8343882"/>
            <a:ext cx="1104804" cy="1121111"/>
          </a:xfrm>
          <a:custGeom>
            <a:avLst/>
            <a:gdLst/>
            <a:ahLst/>
            <a:cxnLst/>
            <a:rect l="l" t="t" r="r" b="b"/>
            <a:pathLst>
              <a:path w="1104804" h="1121111">
                <a:moveTo>
                  <a:pt x="0" y="0"/>
                </a:moveTo>
                <a:lnTo>
                  <a:pt x="1104805" y="0"/>
                </a:lnTo>
                <a:lnTo>
                  <a:pt x="1104805" y="1121111"/>
                </a:lnTo>
                <a:lnTo>
                  <a:pt x="0" y="112111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grpSp>
        <p:nvGrpSpPr>
          <p:cNvPr id="9" name="Group 9"/>
          <p:cNvGrpSpPr/>
          <p:nvPr/>
        </p:nvGrpSpPr>
        <p:grpSpPr>
          <a:xfrm>
            <a:off x="1774426" y="3206190"/>
            <a:ext cx="3474003" cy="647719"/>
            <a:chOff x="0" y="0"/>
            <a:chExt cx="914964" cy="170593"/>
          </a:xfrm>
        </p:grpSpPr>
        <p:sp>
          <p:nvSpPr>
            <p:cNvPr id="10" name="Freeform 10"/>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rgbClr val="103E8B"/>
            </a:solidFill>
          </p:spPr>
        </p:sp>
        <p:sp>
          <p:nvSpPr>
            <p:cNvPr id="11" name="TextBox 11"/>
            <p:cNvSpPr txBox="1"/>
            <p:nvPr/>
          </p:nvSpPr>
          <p:spPr>
            <a:xfrm>
              <a:off x="0" y="-57150"/>
              <a:ext cx="914964" cy="227743"/>
            </a:xfrm>
            <a:prstGeom prst="rect">
              <a:avLst/>
            </a:prstGeom>
          </p:spPr>
          <p:txBody>
            <a:bodyPr lIns="50800" tIns="50800" rIns="50800" bIns="50800" rtlCol="0" anchor="ctr"/>
            <a:lstStyle/>
            <a:p>
              <a:pPr marL="0" lvl="0" indent="0" algn="ctr">
                <a:lnSpc>
                  <a:spcPts val="4114"/>
                </a:lnSpc>
                <a:spcBef>
                  <a:spcPct val="0"/>
                </a:spcBef>
              </a:pPr>
              <a:r>
                <a:rPr lang="en-US" sz="2981" b="1" spc="29" dirty="0" smtClean="0">
                  <a:solidFill>
                    <a:srgbClr val="FFFFFF"/>
                  </a:solidFill>
                  <a:latin typeface="DM Sans Bold"/>
                  <a:ea typeface="DM Sans Bold"/>
                  <a:cs typeface="DM Sans Bold"/>
                  <a:sym typeface="DM Sans Bold"/>
                </a:rPr>
                <a:t>One website</a:t>
              </a:r>
              <a:endParaRPr lang="en-US" sz="2981" b="1" spc="29" dirty="0">
                <a:solidFill>
                  <a:srgbClr val="FFFFFF"/>
                </a:solidFill>
                <a:latin typeface="DM Sans Bold"/>
                <a:ea typeface="DM Sans Bold"/>
                <a:cs typeface="DM Sans Bold"/>
                <a:sym typeface="DM Sans Bold"/>
              </a:endParaRPr>
            </a:p>
          </p:txBody>
        </p:sp>
      </p:grpSp>
      <p:sp>
        <p:nvSpPr>
          <p:cNvPr id="12" name="TextBox 12"/>
          <p:cNvSpPr txBox="1"/>
          <p:nvPr/>
        </p:nvSpPr>
        <p:spPr>
          <a:xfrm>
            <a:off x="2887170" y="1277407"/>
            <a:ext cx="11552977" cy="1165161"/>
          </a:xfrm>
          <a:prstGeom prst="rect">
            <a:avLst/>
          </a:prstGeom>
        </p:spPr>
        <p:txBody>
          <a:bodyPr lIns="0" tIns="0" rIns="0" bIns="0" rtlCol="0" anchor="t">
            <a:spAutoFit/>
          </a:bodyPr>
          <a:lstStyle/>
          <a:p>
            <a:pPr algn="ctr">
              <a:lnSpc>
                <a:spcPts val="9587"/>
              </a:lnSpc>
            </a:pPr>
            <a:r>
              <a:rPr lang="en-US" sz="6947" b="1" spc="368" dirty="0" smtClean="0">
                <a:solidFill>
                  <a:srgbClr val="103F91"/>
                </a:solidFill>
                <a:latin typeface="Oswald Bold"/>
                <a:ea typeface="Oswald Bold"/>
                <a:cs typeface="Oswald Bold"/>
                <a:sym typeface="Oswald Bold"/>
              </a:rPr>
              <a:t>WHAT’S NEW?</a:t>
            </a:r>
            <a:endParaRPr lang="en-US" sz="6947" b="1" spc="368" dirty="0">
              <a:solidFill>
                <a:srgbClr val="103F91"/>
              </a:solidFill>
              <a:latin typeface="Oswald Bold"/>
              <a:ea typeface="Oswald Bold"/>
              <a:cs typeface="Oswald Bold"/>
              <a:sym typeface="Oswald Bold"/>
            </a:endParaRPr>
          </a:p>
        </p:txBody>
      </p:sp>
      <p:sp>
        <p:nvSpPr>
          <p:cNvPr id="13" name="TextBox 13"/>
          <p:cNvSpPr txBox="1"/>
          <p:nvPr/>
        </p:nvSpPr>
        <p:spPr>
          <a:xfrm>
            <a:off x="1830975" y="4045241"/>
            <a:ext cx="3360904" cy="2138278"/>
          </a:xfrm>
          <a:prstGeom prst="rect">
            <a:avLst/>
          </a:prstGeom>
        </p:spPr>
        <p:txBody>
          <a:bodyPr lIns="0" tIns="0" rIns="0" bIns="0" rtlCol="0" anchor="t">
            <a:spAutoFit/>
          </a:bodyPr>
          <a:lstStyle/>
          <a:p>
            <a:pPr marL="0" lvl="0" indent="0" algn="ctr">
              <a:lnSpc>
                <a:spcPts val="2774"/>
              </a:lnSpc>
              <a:spcBef>
                <a:spcPct val="0"/>
              </a:spcBef>
            </a:pPr>
            <a:r>
              <a:rPr lang="en-US" sz="2010" spc="197" dirty="0" smtClean="0">
                <a:solidFill>
                  <a:srgbClr val="231F20"/>
                </a:solidFill>
                <a:latin typeface="DM Sans"/>
                <a:ea typeface="DM Sans"/>
                <a:cs typeface="DM Sans"/>
                <a:sym typeface="DM Sans"/>
              </a:rPr>
              <a:t>In 2021-2027 the only official website is the </a:t>
            </a:r>
            <a:r>
              <a:rPr lang="en-US" sz="2010" spc="197" dirty="0" err="1" smtClean="0">
                <a:solidFill>
                  <a:srgbClr val="231F20"/>
                </a:solidFill>
                <a:latin typeface="DM Sans"/>
                <a:ea typeface="DM Sans"/>
                <a:cs typeface="DM Sans"/>
                <a:sym typeface="DM Sans"/>
              </a:rPr>
              <a:t>Programme</a:t>
            </a:r>
            <a:r>
              <a:rPr lang="en-US" sz="2010" spc="197" dirty="0" smtClean="0">
                <a:solidFill>
                  <a:srgbClr val="231F20"/>
                </a:solidFill>
                <a:latin typeface="DM Sans"/>
                <a:ea typeface="DM Sans"/>
                <a:cs typeface="DM Sans"/>
                <a:sym typeface="DM Sans"/>
              </a:rPr>
              <a:t> one</a:t>
            </a:r>
          </a:p>
          <a:p>
            <a:pPr algn="ctr">
              <a:lnSpc>
                <a:spcPts val="2774"/>
              </a:lnSpc>
              <a:spcBef>
                <a:spcPct val="0"/>
              </a:spcBef>
            </a:pPr>
            <a:r>
              <a:rPr lang="en-US" sz="2010" i="1" spc="197" dirty="0">
                <a:solidFill>
                  <a:srgbClr val="231F20"/>
                </a:solidFill>
                <a:latin typeface="DM Sans"/>
                <a:ea typeface="DM Sans"/>
                <a:cs typeface="DM Sans"/>
                <a:sym typeface="DM Sans"/>
              </a:rPr>
              <a:t>www.greece-italy.eu</a:t>
            </a:r>
          </a:p>
          <a:p>
            <a:pPr marL="0" lvl="0" indent="0" algn="ctr">
              <a:lnSpc>
                <a:spcPts val="2774"/>
              </a:lnSpc>
              <a:spcBef>
                <a:spcPct val="0"/>
              </a:spcBef>
            </a:pPr>
            <a:r>
              <a:rPr lang="en-US" sz="2010" spc="197" dirty="0" smtClean="0">
                <a:solidFill>
                  <a:srgbClr val="231F20"/>
                </a:solidFill>
                <a:latin typeface="DM Sans"/>
                <a:ea typeface="DM Sans"/>
                <a:cs typeface="DM Sans"/>
                <a:sym typeface="DM Sans"/>
              </a:rPr>
              <a:t> Any project’s website is not admitted</a:t>
            </a:r>
          </a:p>
        </p:txBody>
      </p:sp>
      <p:sp>
        <p:nvSpPr>
          <p:cNvPr id="14" name="TextBox 14"/>
          <p:cNvSpPr txBox="1"/>
          <p:nvPr/>
        </p:nvSpPr>
        <p:spPr>
          <a:xfrm>
            <a:off x="5536215" y="4042536"/>
            <a:ext cx="6254887" cy="2154436"/>
          </a:xfrm>
          <a:prstGeom prst="rect">
            <a:avLst/>
          </a:prstGeom>
        </p:spPr>
        <p:txBody>
          <a:bodyPr lIns="0" tIns="0" rIns="0" bIns="0" rtlCol="0" anchor="t">
            <a:spAutoFit/>
          </a:bodyPr>
          <a:lstStyle/>
          <a:p>
            <a:pPr marL="0" lvl="0" indent="0" algn="ctr">
              <a:lnSpc>
                <a:spcPts val="2774"/>
              </a:lnSpc>
              <a:spcBef>
                <a:spcPct val="0"/>
              </a:spcBef>
            </a:pPr>
            <a:r>
              <a:rPr lang="en-US" sz="2010" spc="197" dirty="0" smtClean="0">
                <a:solidFill>
                  <a:srgbClr val="231F20"/>
                </a:solidFill>
                <a:latin typeface="DM Sans"/>
                <a:ea typeface="DM Sans"/>
                <a:cs typeface="DM Sans"/>
                <a:sym typeface="DM Sans"/>
              </a:rPr>
              <a:t>The partner with in charge the communication has to indicate a skilled professional communication officer that has to work with the </a:t>
            </a:r>
            <a:r>
              <a:rPr lang="en-US" sz="2010" spc="197" dirty="0" err="1" smtClean="0">
                <a:solidFill>
                  <a:srgbClr val="231F20"/>
                </a:solidFill>
                <a:latin typeface="DM Sans"/>
                <a:ea typeface="DM Sans"/>
                <a:cs typeface="DM Sans"/>
                <a:sym typeface="DM Sans"/>
              </a:rPr>
              <a:t>Programme</a:t>
            </a:r>
            <a:r>
              <a:rPr lang="en-US" sz="2010" spc="197" dirty="0" smtClean="0">
                <a:solidFill>
                  <a:srgbClr val="231F20"/>
                </a:solidFill>
                <a:latin typeface="DM Sans"/>
                <a:ea typeface="DM Sans"/>
                <a:cs typeface="DM Sans"/>
                <a:sym typeface="DM Sans"/>
              </a:rPr>
              <a:t> communication officer for the visibility of the projects</a:t>
            </a:r>
            <a:endParaRPr lang="en-US" sz="2010" spc="197" dirty="0">
              <a:solidFill>
                <a:srgbClr val="231F20"/>
              </a:solidFill>
              <a:latin typeface="DM Sans"/>
              <a:ea typeface="DM Sans"/>
              <a:cs typeface="DM Sans"/>
              <a:sym typeface="DM Sans"/>
            </a:endParaRPr>
          </a:p>
        </p:txBody>
      </p:sp>
      <p:sp>
        <p:nvSpPr>
          <p:cNvPr id="15" name="TextBox 15"/>
          <p:cNvSpPr txBox="1"/>
          <p:nvPr/>
        </p:nvSpPr>
        <p:spPr>
          <a:xfrm>
            <a:off x="12396011" y="4052806"/>
            <a:ext cx="4088272" cy="2154436"/>
          </a:xfrm>
          <a:prstGeom prst="rect">
            <a:avLst/>
          </a:prstGeom>
        </p:spPr>
        <p:txBody>
          <a:bodyPr wrap="square" lIns="0" tIns="0" rIns="0" bIns="0" rtlCol="0" anchor="t">
            <a:spAutoFit/>
          </a:bodyPr>
          <a:lstStyle/>
          <a:p>
            <a:pPr lvl="0" algn="ctr">
              <a:lnSpc>
                <a:spcPts val="2774"/>
              </a:lnSpc>
              <a:spcBef>
                <a:spcPct val="0"/>
              </a:spcBef>
            </a:pPr>
            <a:r>
              <a:rPr lang="en-US" sz="2010" spc="197" dirty="0" smtClean="0">
                <a:solidFill>
                  <a:srgbClr val="231F20"/>
                </a:solidFill>
                <a:latin typeface="DM Sans"/>
                <a:ea typeface="DM Sans"/>
                <a:cs typeface="DM Sans"/>
                <a:sym typeface="DM Sans"/>
              </a:rPr>
              <a:t>It is now available an online </a:t>
            </a:r>
            <a:r>
              <a:rPr lang="en-US" sz="2010" spc="197" dirty="0">
                <a:solidFill>
                  <a:srgbClr val="231F20"/>
                </a:solidFill>
                <a:latin typeface="DM Sans"/>
                <a:ea typeface="DM Sans"/>
                <a:cs typeface="DM Sans"/>
                <a:sym typeface="DM Sans"/>
              </a:rPr>
              <a:t>generator </a:t>
            </a:r>
            <a:r>
              <a:rPr lang="en-US" sz="2010" spc="197" dirty="0" smtClean="0">
                <a:solidFill>
                  <a:srgbClr val="231F20"/>
                </a:solidFill>
                <a:latin typeface="DM Sans"/>
                <a:ea typeface="DM Sans"/>
                <a:cs typeface="DM Sans"/>
                <a:sym typeface="DM Sans"/>
              </a:rPr>
              <a:t>to the graphic development  </a:t>
            </a:r>
            <a:r>
              <a:rPr lang="en-US" sz="2010" spc="197" dirty="0">
                <a:solidFill>
                  <a:srgbClr val="231F20"/>
                </a:solidFill>
                <a:latin typeface="DM Sans"/>
                <a:ea typeface="DM Sans"/>
                <a:cs typeface="DM Sans"/>
                <a:sym typeface="DM Sans"/>
              </a:rPr>
              <a:t>of digital posters / billboards / plaques </a:t>
            </a:r>
            <a:r>
              <a:rPr lang="en-US" sz="2010" spc="197" dirty="0" smtClean="0">
                <a:solidFill>
                  <a:srgbClr val="231F20"/>
                </a:solidFill>
                <a:latin typeface="DM Sans"/>
                <a:ea typeface="DM Sans"/>
                <a:cs typeface="DM Sans"/>
                <a:sym typeface="DM Sans"/>
              </a:rPr>
              <a:t>ready to be used </a:t>
            </a:r>
            <a:r>
              <a:rPr lang="en-US" sz="2010" i="1" spc="197" dirty="0" smtClean="0">
                <a:solidFill>
                  <a:srgbClr val="231F20"/>
                </a:solidFill>
                <a:latin typeface="DM Sans"/>
                <a:ea typeface="DM Sans"/>
                <a:cs typeface="DM Sans"/>
                <a:sym typeface="DM Sans"/>
              </a:rPr>
              <a:t>interreg.gr/online-generator</a:t>
            </a:r>
            <a:endParaRPr lang="en-US" sz="2010" i="1" spc="197" dirty="0">
              <a:solidFill>
                <a:srgbClr val="231F20"/>
              </a:solidFill>
              <a:latin typeface="DM Sans"/>
              <a:ea typeface="DM Sans"/>
              <a:cs typeface="DM Sans"/>
              <a:sym typeface="DM Sans"/>
            </a:endParaRPr>
          </a:p>
        </p:txBody>
      </p:sp>
      <p:sp>
        <p:nvSpPr>
          <p:cNvPr id="16" name="Freeform 16"/>
          <p:cNvSpPr/>
          <p:nvPr/>
        </p:nvSpPr>
        <p:spPr>
          <a:xfrm>
            <a:off x="14479722" y="-4833750"/>
            <a:ext cx="7616557" cy="7815497"/>
          </a:xfrm>
          <a:custGeom>
            <a:avLst/>
            <a:gdLst/>
            <a:ahLst/>
            <a:cxnLst/>
            <a:rect l="l" t="t" r="r" b="b"/>
            <a:pathLst>
              <a:path w="7616557" h="7815497">
                <a:moveTo>
                  <a:pt x="0" y="0"/>
                </a:moveTo>
                <a:lnTo>
                  <a:pt x="7616556" y="0"/>
                </a:lnTo>
                <a:lnTo>
                  <a:pt x="7616556" y="7815497"/>
                </a:lnTo>
                <a:lnTo>
                  <a:pt x="0" y="781549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7" name="Freeform 17"/>
          <p:cNvSpPr/>
          <p:nvPr/>
        </p:nvSpPr>
        <p:spPr>
          <a:xfrm rot="-4176364">
            <a:off x="-4105129" y="6530238"/>
            <a:ext cx="7616557" cy="7815497"/>
          </a:xfrm>
          <a:custGeom>
            <a:avLst/>
            <a:gdLst/>
            <a:ahLst/>
            <a:cxnLst/>
            <a:rect l="l" t="t" r="r" b="b"/>
            <a:pathLst>
              <a:path w="7616557" h="7815497">
                <a:moveTo>
                  <a:pt x="0" y="0"/>
                </a:moveTo>
                <a:lnTo>
                  <a:pt x="7616556" y="0"/>
                </a:lnTo>
                <a:lnTo>
                  <a:pt x="7616556" y="7815496"/>
                </a:lnTo>
                <a:lnTo>
                  <a:pt x="0" y="781549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9" name="Freeform 19"/>
          <p:cNvSpPr/>
          <p:nvPr/>
        </p:nvSpPr>
        <p:spPr>
          <a:xfrm>
            <a:off x="6926657" y="3180239"/>
            <a:ext cx="3474003" cy="738515"/>
          </a:xfrm>
          <a:custGeom>
            <a:avLst/>
            <a:gdLst/>
            <a:ahLst/>
            <a:cxnLst/>
            <a:rect l="l" t="t" r="r" b="b"/>
            <a:pathLst>
              <a:path w="914964" h="170593">
                <a:moveTo>
                  <a:pt x="0" y="0"/>
                </a:moveTo>
                <a:lnTo>
                  <a:pt x="914964" y="0"/>
                </a:lnTo>
                <a:lnTo>
                  <a:pt x="914964" y="170593"/>
                </a:lnTo>
                <a:lnTo>
                  <a:pt x="0" y="170593"/>
                </a:lnTo>
                <a:close/>
              </a:path>
            </a:pathLst>
          </a:custGeom>
          <a:solidFill>
            <a:srgbClr val="103E8B"/>
          </a:solidFill>
        </p:spPr>
      </p:sp>
      <p:sp>
        <p:nvSpPr>
          <p:cNvPr id="20" name="TextBox 20"/>
          <p:cNvSpPr txBox="1"/>
          <p:nvPr/>
        </p:nvSpPr>
        <p:spPr>
          <a:xfrm>
            <a:off x="6944800" y="3223394"/>
            <a:ext cx="3474003" cy="721311"/>
          </a:xfrm>
          <a:prstGeom prst="rect">
            <a:avLst/>
          </a:prstGeom>
        </p:spPr>
        <p:txBody>
          <a:bodyPr lIns="50800" tIns="50800" rIns="50800" bIns="50800" rtlCol="0" anchor="ctr"/>
          <a:lstStyle/>
          <a:p>
            <a:pPr marL="0" lvl="0" indent="0" algn="ctr">
              <a:spcBef>
                <a:spcPct val="0"/>
              </a:spcBef>
            </a:pPr>
            <a:r>
              <a:rPr lang="en-US" sz="2000" b="1" spc="29" dirty="0" smtClean="0">
                <a:solidFill>
                  <a:srgbClr val="FFFFFF"/>
                </a:solidFill>
                <a:latin typeface="DM Sans Bold"/>
                <a:ea typeface="DM Sans Bold"/>
                <a:cs typeface="DM Sans Bold"/>
                <a:sym typeface="DM Sans Bold"/>
              </a:rPr>
              <a:t>One communication officer for project</a:t>
            </a:r>
            <a:endParaRPr lang="en-US" sz="2000" b="1" spc="29" dirty="0">
              <a:solidFill>
                <a:srgbClr val="FFFFFF"/>
              </a:solidFill>
              <a:latin typeface="DM Sans Bold"/>
              <a:ea typeface="DM Sans Bold"/>
              <a:cs typeface="DM Sans Bold"/>
              <a:sym typeface="DM Sans Bold"/>
            </a:endParaRPr>
          </a:p>
        </p:txBody>
      </p:sp>
      <p:grpSp>
        <p:nvGrpSpPr>
          <p:cNvPr id="21" name="Group 21"/>
          <p:cNvGrpSpPr/>
          <p:nvPr/>
        </p:nvGrpSpPr>
        <p:grpSpPr>
          <a:xfrm>
            <a:off x="12703145" y="3206190"/>
            <a:ext cx="3474003" cy="636748"/>
            <a:chOff x="0" y="0"/>
            <a:chExt cx="914964" cy="167703"/>
          </a:xfrm>
        </p:grpSpPr>
        <p:sp>
          <p:nvSpPr>
            <p:cNvPr id="22" name="Freeform 22"/>
            <p:cNvSpPr/>
            <p:nvPr/>
          </p:nvSpPr>
          <p:spPr>
            <a:xfrm>
              <a:off x="0" y="0"/>
              <a:ext cx="914964" cy="167703"/>
            </a:xfrm>
            <a:custGeom>
              <a:avLst/>
              <a:gdLst/>
              <a:ahLst/>
              <a:cxnLst/>
              <a:rect l="l" t="t" r="r" b="b"/>
              <a:pathLst>
                <a:path w="914964" h="167703">
                  <a:moveTo>
                    <a:pt x="0" y="0"/>
                  </a:moveTo>
                  <a:lnTo>
                    <a:pt x="914964" y="0"/>
                  </a:lnTo>
                  <a:lnTo>
                    <a:pt x="914964" y="167703"/>
                  </a:lnTo>
                  <a:lnTo>
                    <a:pt x="0" y="167703"/>
                  </a:lnTo>
                  <a:close/>
                </a:path>
              </a:pathLst>
            </a:custGeom>
            <a:solidFill>
              <a:srgbClr val="103E8B"/>
            </a:solidFill>
          </p:spPr>
        </p:sp>
        <p:sp>
          <p:nvSpPr>
            <p:cNvPr id="23" name="TextBox 23"/>
            <p:cNvSpPr txBox="1"/>
            <p:nvPr/>
          </p:nvSpPr>
          <p:spPr>
            <a:xfrm>
              <a:off x="0" y="-57150"/>
              <a:ext cx="914964" cy="224853"/>
            </a:xfrm>
            <a:prstGeom prst="rect">
              <a:avLst/>
            </a:prstGeom>
          </p:spPr>
          <p:txBody>
            <a:bodyPr lIns="50800" tIns="50800" rIns="50800" bIns="50800" rtlCol="0" anchor="ctr"/>
            <a:lstStyle/>
            <a:p>
              <a:pPr marL="0" lvl="0" indent="0" algn="ctr">
                <a:lnSpc>
                  <a:spcPts val="4114"/>
                </a:lnSpc>
                <a:spcBef>
                  <a:spcPct val="0"/>
                </a:spcBef>
              </a:pPr>
              <a:r>
                <a:rPr lang="en-US" sz="2981" b="1" spc="29" dirty="0" smtClean="0">
                  <a:solidFill>
                    <a:srgbClr val="FFFFFF"/>
                  </a:solidFill>
                  <a:latin typeface="DM Sans Bold"/>
                  <a:ea typeface="DM Sans Bold"/>
                  <a:cs typeface="DM Sans Bold"/>
                  <a:sym typeface="DM Sans Bold"/>
                </a:rPr>
                <a:t>Online generator</a:t>
              </a:r>
              <a:endParaRPr lang="en-US" sz="2981" b="1" spc="29" dirty="0">
                <a:solidFill>
                  <a:srgbClr val="FFFFFF"/>
                </a:solidFill>
                <a:latin typeface="DM Sans Bold"/>
                <a:ea typeface="DM Sans Bold"/>
                <a:cs typeface="DM Sans Bold"/>
                <a:sym typeface="DM Sans Bold"/>
              </a:endParaRPr>
            </a:p>
          </p:txBody>
        </p:sp>
      </p:grpSp>
      <p:sp>
        <p:nvSpPr>
          <p:cNvPr id="24" name="Freeform 24"/>
          <p:cNvSpPr/>
          <p:nvPr/>
        </p:nvSpPr>
        <p:spPr>
          <a:xfrm>
            <a:off x="1017373" y="1028700"/>
            <a:ext cx="3675664" cy="1107294"/>
          </a:xfrm>
          <a:custGeom>
            <a:avLst/>
            <a:gdLst/>
            <a:ahLst/>
            <a:cxnLst/>
            <a:rect l="l" t="t" r="r" b="b"/>
            <a:pathLst>
              <a:path w="3675664" h="1107294">
                <a:moveTo>
                  <a:pt x="0" y="0"/>
                </a:moveTo>
                <a:lnTo>
                  <a:pt x="3675664" y="0"/>
                </a:lnTo>
                <a:lnTo>
                  <a:pt x="3675664" y="1107294"/>
                </a:lnTo>
                <a:lnTo>
                  <a:pt x="0" y="1107294"/>
                </a:lnTo>
                <a:lnTo>
                  <a:pt x="0" y="0"/>
                </a:lnTo>
                <a:close/>
              </a:path>
            </a:pathLst>
          </a:custGeom>
          <a:blipFill>
            <a:blip r:embed="rId14"/>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03E8B"/>
        </a:solidFill>
        <a:effectLst/>
      </p:bgPr>
    </p:bg>
    <p:spTree>
      <p:nvGrpSpPr>
        <p:cNvPr id="1" name=""/>
        <p:cNvGrpSpPr/>
        <p:nvPr/>
      </p:nvGrpSpPr>
      <p:grpSpPr>
        <a:xfrm>
          <a:off x="0" y="0"/>
          <a:ext cx="0" cy="0"/>
          <a:chOff x="0" y="0"/>
          <a:chExt cx="0" cy="0"/>
        </a:xfrm>
      </p:grpSpPr>
      <p:sp>
        <p:nvSpPr>
          <p:cNvPr id="2" name="Freeform 2"/>
          <p:cNvSpPr/>
          <p:nvPr/>
        </p:nvSpPr>
        <p:spPr>
          <a:xfrm>
            <a:off x="-8169367" y="-10264537"/>
            <a:ext cx="15841853" cy="16255633"/>
          </a:xfrm>
          <a:custGeom>
            <a:avLst/>
            <a:gdLst/>
            <a:ahLst/>
            <a:cxnLst/>
            <a:rect l="l" t="t" r="r" b="b"/>
            <a:pathLst>
              <a:path w="15841853" h="16255633">
                <a:moveTo>
                  <a:pt x="0" y="0"/>
                </a:moveTo>
                <a:lnTo>
                  <a:pt x="15841853" y="0"/>
                </a:lnTo>
                <a:lnTo>
                  <a:pt x="15841853" y="16255632"/>
                </a:lnTo>
                <a:lnTo>
                  <a:pt x="0" y="1625563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2036878" y="2324099"/>
            <a:ext cx="12974522" cy="1456937"/>
          </a:xfrm>
          <a:prstGeom prst="rect">
            <a:avLst/>
          </a:prstGeom>
        </p:spPr>
        <p:txBody>
          <a:bodyPr wrap="square" lIns="0" tIns="0" rIns="0" bIns="0" rtlCol="0" anchor="t">
            <a:spAutoFit/>
          </a:bodyPr>
          <a:lstStyle/>
          <a:p>
            <a:pPr algn="ctr">
              <a:lnSpc>
                <a:spcPts val="13948"/>
              </a:lnSpc>
            </a:pPr>
            <a:r>
              <a:rPr lang="en-US" sz="4000" b="1" spc="990" dirty="0" smtClean="0">
                <a:solidFill>
                  <a:srgbClr val="FFFFFF"/>
                </a:solidFill>
                <a:latin typeface="Oswald Bold"/>
                <a:ea typeface="Oswald Bold"/>
                <a:cs typeface="Oswald Bold"/>
                <a:sym typeface="Oswald Bold"/>
              </a:rPr>
              <a:t>One communication officer for project</a:t>
            </a:r>
            <a:endParaRPr lang="en-US" sz="4000" b="1" spc="990" dirty="0">
              <a:solidFill>
                <a:srgbClr val="FFFFFF"/>
              </a:solidFill>
              <a:latin typeface="Oswald Bold"/>
              <a:ea typeface="Oswald Bold"/>
              <a:cs typeface="Oswald Bold"/>
              <a:sym typeface="Oswald Bold"/>
            </a:endParaRPr>
          </a:p>
        </p:txBody>
      </p:sp>
      <p:sp>
        <p:nvSpPr>
          <p:cNvPr id="4" name="Freeform 4"/>
          <p:cNvSpPr/>
          <p:nvPr/>
        </p:nvSpPr>
        <p:spPr>
          <a:xfrm>
            <a:off x="13447294" y="-3843198"/>
            <a:ext cx="15841853" cy="16255633"/>
          </a:xfrm>
          <a:custGeom>
            <a:avLst/>
            <a:gdLst/>
            <a:ahLst/>
            <a:cxnLst/>
            <a:rect l="l" t="t" r="r" b="b"/>
            <a:pathLst>
              <a:path w="15841853" h="16255633">
                <a:moveTo>
                  <a:pt x="0" y="0"/>
                </a:moveTo>
                <a:lnTo>
                  <a:pt x="15841853" y="0"/>
                </a:lnTo>
                <a:lnTo>
                  <a:pt x="15841853" y="16255632"/>
                </a:lnTo>
                <a:lnTo>
                  <a:pt x="0" y="1625563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1028700" y="8201208"/>
            <a:ext cx="3509020" cy="1057092"/>
          </a:xfrm>
          <a:custGeom>
            <a:avLst/>
            <a:gdLst/>
            <a:ahLst/>
            <a:cxnLst/>
            <a:rect l="l" t="t" r="r" b="b"/>
            <a:pathLst>
              <a:path w="3509020" h="1057092">
                <a:moveTo>
                  <a:pt x="0" y="0"/>
                </a:moveTo>
                <a:lnTo>
                  <a:pt x="3509020" y="0"/>
                </a:lnTo>
                <a:lnTo>
                  <a:pt x="3509020" y="1057092"/>
                </a:lnTo>
                <a:lnTo>
                  <a:pt x="0" y="1057092"/>
                </a:lnTo>
                <a:lnTo>
                  <a:pt x="0" y="0"/>
                </a:lnTo>
                <a:close/>
              </a:path>
            </a:pathLst>
          </a:custGeom>
          <a:blipFill>
            <a:blip r:embed="rId4"/>
            <a:stretch>
              <a:fillRect/>
            </a:stretch>
          </a:blipFill>
        </p:spPr>
      </p:sp>
      <p:sp>
        <p:nvSpPr>
          <p:cNvPr id="6" name="TextBox 6"/>
          <p:cNvSpPr txBox="1"/>
          <p:nvPr/>
        </p:nvSpPr>
        <p:spPr>
          <a:xfrm>
            <a:off x="2209800" y="4089400"/>
            <a:ext cx="11353800" cy="3231654"/>
          </a:xfrm>
          <a:prstGeom prst="rect">
            <a:avLst/>
          </a:prstGeom>
        </p:spPr>
        <p:txBody>
          <a:bodyPr wrap="square" lIns="0" tIns="0" rIns="0" bIns="0" rtlCol="0" anchor="t">
            <a:spAutoFit/>
          </a:bodyPr>
          <a:lstStyle/>
          <a:p>
            <a:pPr lvl="0">
              <a:lnSpc>
                <a:spcPts val="2774"/>
              </a:lnSpc>
              <a:spcBef>
                <a:spcPct val="0"/>
              </a:spcBef>
            </a:pPr>
            <a:r>
              <a:rPr lang="en-US" sz="2000" spc="197" dirty="0">
                <a:solidFill>
                  <a:schemeClr val="bg1"/>
                </a:solidFill>
                <a:latin typeface="DM Sans"/>
                <a:ea typeface="DM Sans"/>
                <a:cs typeface="DM Sans"/>
                <a:sym typeface="DM Sans"/>
              </a:rPr>
              <a:t>The partner with in charge the communication has to indicate a skilled </a:t>
            </a:r>
            <a:r>
              <a:rPr lang="en-US" sz="2000" spc="197" dirty="0" smtClean="0">
                <a:solidFill>
                  <a:schemeClr val="bg1"/>
                </a:solidFill>
                <a:latin typeface="DM Sans"/>
                <a:ea typeface="DM Sans"/>
                <a:cs typeface="DM Sans"/>
                <a:sym typeface="DM Sans"/>
              </a:rPr>
              <a:t>professional communication </a:t>
            </a:r>
            <a:r>
              <a:rPr lang="en-US" sz="2000" spc="197" dirty="0">
                <a:solidFill>
                  <a:schemeClr val="bg1"/>
                </a:solidFill>
                <a:latin typeface="DM Sans"/>
                <a:ea typeface="DM Sans"/>
                <a:cs typeface="DM Sans"/>
                <a:sym typeface="DM Sans"/>
              </a:rPr>
              <a:t>officer that </a:t>
            </a:r>
            <a:r>
              <a:rPr lang="en-US" sz="2000" spc="197" dirty="0" smtClean="0">
                <a:solidFill>
                  <a:schemeClr val="bg1"/>
                </a:solidFill>
                <a:latin typeface="DM Sans"/>
                <a:ea typeface="DM Sans"/>
                <a:cs typeface="DM Sans"/>
                <a:sym typeface="DM Sans"/>
              </a:rPr>
              <a:t>has to work </a:t>
            </a:r>
            <a:r>
              <a:rPr lang="en-US" sz="2000" spc="197" dirty="0">
                <a:solidFill>
                  <a:schemeClr val="bg1"/>
                </a:solidFill>
                <a:latin typeface="DM Sans"/>
                <a:ea typeface="DM Sans"/>
                <a:cs typeface="DM Sans"/>
                <a:sym typeface="DM Sans"/>
              </a:rPr>
              <a:t>with the </a:t>
            </a:r>
            <a:r>
              <a:rPr lang="en-US" sz="2000" spc="197" dirty="0" err="1">
                <a:solidFill>
                  <a:schemeClr val="bg1"/>
                </a:solidFill>
                <a:latin typeface="DM Sans"/>
                <a:ea typeface="DM Sans"/>
                <a:cs typeface="DM Sans"/>
                <a:sym typeface="DM Sans"/>
              </a:rPr>
              <a:t>Programme</a:t>
            </a:r>
            <a:r>
              <a:rPr lang="en-US" sz="2000" spc="197" dirty="0">
                <a:solidFill>
                  <a:schemeClr val="bg1"/>
                </a:solidFill>
                <a:latin typeface="DM Sans"/>
                <a:ea typeface="DM Sans"/>
                <a:cs typeface="DM Sans"/>
                <a:sym typeface="DM Sans"/>
              </a:rPr>
              <a:t> communication officer for </a:t>
            </a:r>
            <a:r>
              <a:rPr lang="en-US" sz="2000" spc="197" dirty="0" smtClean="0">
                <a:solidFill>
                  <a:schemeClr val="bg1"/>
                </a:solidFill>
                <a:latin typeface="DM Sans"/>
                <a:ea typeface="DM Sans"/>
                <a:cs typeface="DM Sans"/>
                <a:sym typeface="DM Sans"/>
              </a:rPr>
              <a:t>the visibility </a:t>
            </a:r>
            <a:r>
              <a:rPr lang="en-US" sz="2000" spc="197" dirty="0">
                <a:solidFill>
                  <a:schemeClr val="bg1"/>
                </a:solidFill>
                <a:latin typeface="DM Sans"/>
                <a:ea typeface="DM Sans"/>
                <a:cs typeface="DM Sans"/>
                <a:sym typeface="DM Sans"/>
              </a:rPr>
              <a:t>of the </a:t>
            </a:r>
            <a:r>
              <a:rPr lang="en-US" sz="2000" spc="197" dirty="0" smtClean="0">
                <a:solidFill>
                  <a:schemeClr val="bg1"/>
                </a:solidFill>
                <a:latin typeface="DM Sans"/>
                <a:ea typeface="DM Sans"/>
                <a:cs typeface="DM Sans"/>
                <a:sym typeface="DM Sans"/>
              </a:rPr>
              <a:t>projects.</a:t>
            </a:r>
          </a:p>
          <a:p>
            <a:pPr lvl="0">
              <a:lnSpc>
                <a:spcPts val="2774"/>
              </a:lnSpc>
              <a:spcBef>
                <a:spcPct val="0"/>
              </a:spcBef>
            </a:pPr>
            <a:endParaRPr lang="en-US" sz="2000" spc="197" dirty="0">
              <a:solidFill>
                <a:schemeClr val="bg1"/>
              </a:solidFill>
              <a:latin typeface="DM Sans"/>
              <a:ea typeface="DM Sans"/>
              <a:cs typeface="DM Sans"/>
              <a:sym typeface="DM Sans"/>
            </a:endParaRPr>
          </a:p>
          <a:p>
            <a:pPr lvl="0">
              <a:lnSpc>
                <a:spcPts val="2774"/>
              </a:lnSpc>
              <a:spcBef>
                <a:spcPct val="0"/>
              </a:spcBef>
            </a:pPr>
            <a:r>
              <a:rPr lang="en-US" sz="2000" spc="197" dirty="0" smtClean="0">
                <a:solidFill>
                  <a:schemeClr val="bg1"/>
                </a:solidFill>
                <a:latin typeface="DM Sans"/>
                <a:ea typeface="DM Sans"/>
                <a:cs typeface="DM Sans"/>
                <a:sym typeface="DM Sans"/>
              </a:rPr>
              <a:t>This is a very important new in order to the efficiency of the dialogue between project and </a:t>
            </a:r>
            <a:r>
              <a:rPr lang="en-US" sz="2000" spc="197" dirty="0" err="1" smtClean="0">
                <a:solidFill>
                  <a:schemeClr val="bg1"/>
                </a:solidFill>
                <a:latin typeface="DM Sans"/>
                <a:ea typeface="DM Sans"/>
                <a:cs typeface="DM Sans"/>
                <a:sym typeface="DM Sans"/>
              </a:rPr>
              <a:t>Programme</a:t>
            </a:r>
            <a:r>
              <a:rPr lang="en-US" sz="2000" spc="197" dirty="0" smtClean="0">
                <a:solidFill>
                  <a:schemeClr val="bg1"/>
                </a:solidFill>
                <a:latin typeface="DM Sans"/>
                <a:ea typeface="DM Sans"/>
                <a:cs typeface="DM Sans"/>
                <a:sym typeface="DM Sans"/>
              </a:rPr>
              <a:t> about communication issues.</a:t>
            </a:r>
          </a:p>
          <a:p>
            <a:pPr lvl="0">
              <a:lnSpc>
                <a:spcPts val="2774"/>
              </a:lnSpc>
              <a:spcBef>
                <a:spcPct val="0"/>
              </a:spcBef>
            </a:pPr>
            <a:endParaRPr lang="en-US" sz="2000" spc="197" dirty="0">
              <a:solidFill>
                <a:schemeClr val="bg1"/>
              </a:solidFill>
              <a:latin typeface="DM Sans"/>
              <a:ea typeface="DM Sans"/>
              <a:cs typeface="DM Sans"/>
              <a:sym typeface="DM Sans"/>
            </a:endParaRPr>
          </a:p>
          <a:p>
            <a:pPr lvl="0">
              <a:lnSpc>
                <a:spcPts val="2774"/>
              </a:lnSpc>
              <a:spcBef>
                <a:spcPct val="0"/>
              </a:spcBef>
            </a:pPr>
            <a:r>
              <a:rPr lang="en-US" sz="2000" spc="197" dirty="0" smtClean="0">
                <a:solidFill>
                  <a:schemeClr val="bg1"/>
                </a:solidFill>
                <a:latin typeface="DM Sans"/>
                <a:ea typeface="DM Sans"/>
                <a:cs typeface="DM Sans"/>
                <a:sym typeface="DM Sans"/>
              </a:rPr>
              <a:t>The achievement of the communication goals should be easier if </a:t>
            </a:r>
            <a:r>
              <a:rPr lang="en-US" sz="2000" spc="197" dirty="0" err="1" smtClean="0">
                <a:solidFill>
                  <a:schemeClr val="bg1"/>
                </a:solidFill>
                <a:latin typeface="DM Sans"/>
                <a:ea typeface="DM Sans"/>
                <a:cs typeface="DM Sans"/>
                <a:sym typeface="DM Sans"/>
              </a:rPr>
              <a:t>Programme</a:t>
            </a:r>
            <a:r>
              <a:rPr lang="en-US" sz="2000" spc="197" dirty="0" smtClean="0">
                <a:solidFill>
                  <a:schemeClr val="bg1"/>
                </a:solidFill>
                <a:latin typeface="DM Sans"/>
                <a:ea typeface="DM Sans"/>
                <a:cs typeface="DM Sans"/>
                <a:sym typeface="DM Sans"/>
              </a:rPr>
              <a:t> and Projects speak same communication language.</a:t>
            </a:r>
            <a:endParaRPr lang="en-US" sz="2000" spc="197" dirty="0">
              <a:solidFill>
                <a:schemeClr val="bg1"/>
              </a:solidFill>
              <a:latin typeface="DM Sans"/>
              <a:ea typeface="DM Sans"/>
              <a:cs typeface="DM Sans"/>
              <a:sym typeface="DM Sans"/>
            </a:endParaRPr>
          </a:p>
        </p:txBody>
      </p:sp>
    </p:spTree>
    <p:extLst>
      <p:ext uri="{BB962C8B-B14F-4D97-AF65-F5344CB8AC3E}">
        <p14:creationId xmlns:p14="http://schemas.microsoft.com/office/powerpoint/2010/main" val="4089530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03E8B"/>
        </a:solidFill>
        <a:effectLst/>
      </p:bgPr>
    </p:bg>
    <p:spTree>
      <p:nvGrpSpPr>
        <p:cNvPr id="1" name=""/>
        <p:cNvGrpSpPr/>
        <p:nvPr/>
      </p:nvGrpSpPr>
      <p:grpSpPr>
        <a:xfrm>
          <a:off x="0" y="0"/>
          <a:ext cx="0" cy="0"/>
          <a:chOff x="0" y="0"/>
          <a:chExt cx="0" cy="0"/>
        </a:xfrm>
      </p:grpSpPr>
      <p:sp>
        <p:nvSpPr>
          <p:cNvPr id="2" name="Freeform 2"/>
          <p:cNvSpPr/>
          <p:nvPr/>
        </p:nvSpPr>
        <p:spPr>
          <a:xfrm>
            <a:off x="-8169367" y="-10264537"/>
            <a:ext cx="15841853" cy="16255633"/>
          </a:xfrm>
          <a:custGeom>
            <a:avLst/>
            <a:gdLst/>
            <a:ahLst/>
            <a:cxnLst/>
            <a:rect l="l" t="t" r="r" b="b"/>
            <a:pathLst>
              <a:path w="15841853" h="16255633">
                <a:moveTo>
                  <a:pt x="0" y="0"/>
                </a:moveTo>
                <a:lnTo>
                  <a:pt x="15841853" y="0"/>
                </a:lnTo>
                <a:lnTo>
                  <a:pt x="15841853" y="16255632"/>
                </a:lnTo>
                <a:lnTo>
                  <a:pt x="0" y="1625563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2683816" y="2324100"/>
            <a:ext cx="12057353" cy="1576970"/>
          </a:xfrm>
          <a:prstGeom prst="rect">
            <a:avLst/>
          </a:prstGeom>
        </p:spPr>
        <p:txBody>
          <a:bodyPr lIns="0" tIns="0" rIns="0" bIns="0" rtlCol="0" anchor="t">
            <a:spAutoFit/>
          </a:bodyPr>
          <a:lstStyle/>
          <a:p>
            <a:pPr algn="l">
              <a:lnSpc>
                <a:spcPts val="13948"/>
              </a:lnSpc>
            </a:pPr>
            <a:r>
              <a:rPr lang="en-US" sz="8000" b="1" spc="990" dirty="0" smtClean="0">
                <a:solidFill>
                  <a:srgbClr val="FFFFFF"/>
                </a:solidFill>
                <a:latin typeface="Oswald Bold"/>
                <a:ea typeface="Oswald Bold"/>
                <a:cs typeface="Oswald Bold"/>
                <a:sym typeface="Oswald Bold"/>
              </a:rPr>
              <a:t>Online generator</a:t>
            </a:r>
            <a:endParaRPr lang="en-US" sz="8000" b="1" spc="990" dirty="0">
              <a:solidFill>
                <a:srgbClr val="FFFFFF"/>
              </a:solidFill>
              <a:latin typeface="Oswald Bold"/>
              <a:ea typeface="Oswald Bold"/>
              <a:cs typeface="Oswald Bold"/>
              <a:sym typeface="Oswald Bold"/>
            </a:endParaRPr>
          </a:p>
        </p:txBody>
      </p:sp>
      <p:sp>
        <p:nvSpPr>
          <p:cNvPr id="4" name="Freeform 4"/>
          <p:cNvSpPr/>
          <p:nvPr/>
        </p:nvSpPr>
        <p:spPr>
          <a:xfrm>
            <a:off x="13447294" y="-3843198"/>
            <a:ext cx="15841853" cy="16255633"/>
          </a:xfrm>
          <a:custGeom>
            <a:avLst/>
            <a:gdLst/>
            <a:ahLst/>
            <a:cxnLst/>
            <a:rect l="l" t="t" r="r" b="b"/>
            <a:pathLst>
              <a:path w="15841853" h="16255633">
                <a:moveTo>
                  <a:pt x="0" y="0"/>
                </a:moveTo>
                <a:lnTo>
                  <a:pt x="15841853" y="0"/>
                </a:lnTo>
                <a:lnTo>
                  <a:pt x="15841853" y="16255632"/>
                </a:lnTo>
                <a:lnTo>
                  <a:pt x="0" y="1625563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1028700" y="8201208"/>
            <a:ext cx="3509020" cy="1057092"/>
          </a:xfrm>
          <a:custGeom>
            <a:avLst/>
            <a:gdLst/>
            <a:ahLst/>
            <a:cxnLst/>
            <a:rect l="l" t="t" r="r" b="b"/>
            <a:pathLst>
              <a:path w="3509020" h="1057092">
                <a:moveTo>
                  <a:pt x="0" y="0"/>
                </a:moveTo>
                <a:lnTo>
                  <a:pt x="3509020" y="0"/>
                </a:lnTo>
                <a:lnTo>
                  <a:pt x="3509020" y="1057092"/>
                </a:lnTo>
                <a:lnTo>
                  <a:pt x="0" y="1057092"/>
                </a:lnTo>
                <a:lnTo>
                  <a:pt x="0" y="0"/>
                </a:lnTo>
                <a:close/>
              </a:path>
            </a:pathLst>
          </a:custGeom>
          <a:blipFill>
            <a:blip r:embed="rId4"/>
            <a:stretch>
              <a:fillRect/>
            </a:stretch>
          </a:blipFill>
        </p:spPr>
      </p:sp>
      <p:sp>
        <p:nvSpPr>
          <p:cNvPr id="6" name="TextBox 6"/>
          <p:cNvSpPr txBox="1"/>
          <p:nvPr/>
        </p:nvSpPr>
        <p:spPr>
          <a:xfrm>
            <a:off x="2683816" y="4089400"/>
            <a:ext cx="10763478" cy="3949799"/>
          </a:xfrm>
          <a:prstGeom prst="rect">
            <a:avLst/>
          </a:prstGeom>
        </p:spPr>
        <p:txBody>
          <a:bodyPr wrap="square" lIns="0" tIns="0" rIns="0" bIns="0" rtlCol="0" anchor="t">
            <a:spAutoFit/>
          </a:bodyPr>
          <a:lstStyle/>
          <a:p>
            <a:pPr lvl="0">
              <a:lnSpc>
                <a:spcPts val="2774"/>
              </a:lnSpc>
              <a:spcBef>
                <a:spcPct val="0"/>
              </a:spcBef>
            </a:pPr>
            <a:r>
              <a:rPr lang="en-US" sz="2000" spc="197" dirty="0">
                <a:solidFill>
                  <a:schemeClr val="bg1"/>
                </a:solidFill>
                <a:latin typeface="DM Sans"/>
                <a:ea typeface="DM Sans"/>
                <a:cs typeface="DM Sans"/>
                <a:sym typeface="DM Sans"/>
              </a:rPr>
              <a:t>It is now available an online generator to the graphic development  of digital posters / billboards / plaques ready to be used </a:t>
            </a:r>
            <a:r>
              <a:rPr lang="en-US" sz="2000" i="1" spc="197" dirty="0" smtClean="0">
                <a:solidFill>
                  <a:schemeClr val="bg1"/>
                </a:solidFill>
                <a:latin typeface="DM Sans"/>
                <a:ea typeface="DM Sans"/>
                <a:cs typeface="DM Sans"/>
                <a:sym typeface="DM Sans"/>
              </a:rPr>
              <a:t>interreg.gr/online-generator</a:t>
            </a:r>
          </a:p>
          <a:p>
            <a:pPr lvl="0">
              <a:lnSpc>
                <a:spcPts val="2774"/>
              </a:lnSpc>
              <a:spcBef>
                <a:spcPct val="0"/>
              </a:spcBef>
            </a:pPr>
            <a:endParaRPr lang="en-US" sz="2000" i="1" spc="197" dirty="0">
              <a:solidFill>
                <a:schemeClr val="bg1"/>
              </a:solidFill>
              <a:latin typeface="DM Sans"/>
              <a:ea typeface="DM Sans"/>
              <a:cs typeface="DM Sans"/>
              <a:sym typeface="DM Sans"/>
            </a:endParaRPr>
          </a:p>
          <a:p>
            <a:pPr lvl="0">
              <a:lnSpc>
                <a:spcPts val="2774"/>
              </a:lnSpc>
              <a:spcBef>
                <a:spcPct val="0"/>
              </a:spcBef>
            </a:pPr>
            <a:r>
              <a:rPr lang="en-US" sz="2000" spc="197" dirty="0" smtClean="0">
                <a:solidFill>
                  <a:schemeClr val="bg1"/>
                </a:solidFill>
                <a:latin typeface="DM Sans"/>
                <a:ea typeface="DM Sans"/>
                <a:cs typeface="DM Sans"/>
                <a:sym typeface="DM Sans"/>
              </a:rPr>
              <a:t>It means that every project’s communication officer could easily develop his own communication digital tools being sure </a:t>
            </a:r>
            <a:r>
              <a:rPr lang="en-US" sz="2000" spc="197" dirty="0">
                <a:solidFill>
                  <a:schemeClr val="bg1"/>
                </a:solidFill>
                <a:latin typeface="DM Sans"/>
                <a:ea typeface="DM Sans"/>
                <a:cs typeface="DM Sans"/>
                <a:sym typeface="DM Sans"/>
              </a:rPr>
              <a:t>to </a:t>
            </a:r>
            <a:r>
              <a:rPr lang="en-US" sz="2000" spc="197" dirty="0" smtClean="0">
                <a:solidFill>
                  <a:schemeClr val="bg1"/>
                </a:solidFill>
                <a:latin typeface="DM Sans"/>
                <a:ea typeface="DM Sans"/>
                <a:cs typeface="DM Sans"/>
                <a:sym typeface="DM Sans"/>
              </a:rPr>
              <a:t>appropriately use the </a:t>
            </a:r>
            <a:r>
              <a:rPr lang="en-US" sz="2000" spc="197" dirty="0" err="1" smtClean="0">
                <a:solidFill>
                  <a:schemeClr val="bg1"/>
                </a:solidFill>
                <a:latin typeface="DM Sans"/>
                <a:ea typeface="DM Sans"/>
                <a:cs typeface="DM Sans"/>
                <a:sym typeface="DM Sans"/>
              </a:rPr>
              <a:t>Programme</a:t>
            </a:r>
            <a:r>
              <a:rPr lang="en-US" sz="2000" spc="197" dirty="0" smtClean="0">
                <a:solidFill>
                  <a:schemeClr val="bg1"/>
                </a:solidFill>
                <a:latin typeface="DM Sans"/>
                <a:ea typeface="DM Sans"/>
                <a:cs typeface="DM Sans"/>
                <a:sym typeface="DM Sans"/>
              </a:rPr>
              <a:t> logo and the project’s visual (color, icons, proportions, </a:t>
            </a:r>
            <a:r>
              <a:rPr lang="en-US" sz="2000" spc="197" dirty="0" err="1" smtClean="0">
                <a:solidFill>
                  <a:schemeClr val="bg1"/>
                </a:solidFill>
                <a:latin typeface="DM Sans"/>
                <a:ea typeface="DM Sans"/>
                <a:cs typeface="DM Sans"/>
                <a:sym typeface="DM Sans"/>
              </a:rPr>
              <a:t>etc</a:t>
            </a:r>
            <a:r>
              <a:rPr lang="en-US" sz="2000" spc="197" dirty="0" smtClean="0">
                <a:solidFill>
                  <a:schemeClr val="bg1"/>
                </a:solidFill>
                <a:latin typeface="DM Sans"/>
                <a:ea typeface="DM Sans"/>
                <a:cs typeface="DM Sans"/>
                <a:sym typeface="DM Sans"/>
              </a:rPr>
              <a:t>)</a:t>
            </a:r>
          </a:p>
          <a:p>
            <a:pPr lvl="0">
              <a:lnSpc>
                <a:spcPts val="2774"/>
              </a:lnSpc>
              <a:spcBef>
                <a:spcPct val="0"/>
              </a:spcBef>
            </a:pPr>
            <a:endParaRPr lang="en-US" sz="2000" spc="197" dirty="0">
              <a:solidFill>
                <a:schemeClr val="bg1"/>
              </a:solidFill>
              <a:latin typeface="DM Sans"/>
              <a:ea typeface="DM Sans"/>
              <a:cs typeface="DM Sans"/>
              <a:sym typeface="DM Sans"/>
            </a:endParaRPr>
          </a:p>
          <a:p>
            <a:pPr lvl="0">
              <a:lnSpc>
                <a:spcPts val="2774"/>
              </a:lnSpc>
              <a:spcBef>
                <a:spcPct val="0"/>
              </a:spcBef>
            </a:pPr>
            <a:r>
              <a:rPr lang="en-US" sz="2000" spc="197" dirty="0" smtClean="0">
                <a:solidFill>
                  <a:schemeClr val="bg1"/>
                </a:solidFill>
                <a:latin typeface="DM Sans"/>
                <a:ea typeface="DM Sans"/>
                <a:cs typeface="DM Sans"/>
                <a:sym typeface="DM Sans"/>
              </a:rPr>
              <a:t>After filling the online form with the info requests, the software generates a </a:t>
            </a:r>
            <a:r>
              <a:rPr lang="en-US" sz="2000" spc="197" dirty="0" err="1" smtClean="0">
                <a:solidFill>
                  <a:schemeClr val="bg1"/>
                </a:solidFill>
                <a:latin typeface="DM Sans"/>
                <a:ea typeface="DM Sans"/>
                <a:cs typeface="DM Sans"/>
                <a:sym typeface="DM Sans"/>
              </a:rPr>
              <a:t>pdf</a:t>
            </a:r>
            <a:r>
              <a:rPr lang="en-US" sz="2000" spc="197" dirty="0" smtClean="0">
                <a:solidFill>
                  <a:schemeClr val="bg1"/>
                </a:solidFill>
                <a:latin typeface="DM Sans"/>
                <a:ea typeface="DM Sans"/>
                <a:cs typeface="DM Sans"/>
                <a:sym typeface="DM Sans"/>
              </a:rPr>
              <a:t> file ready to be printed or to be used for any digital and printed purpose. </a:t>
            </a:r>
            <a:endParaRPr lang="en-US" sz="2000" spc="197" dirty="0">
              <a:solidFill>
                <a:schemeClr val="bg1"/>
              </a:solidFill>
              <a:latin typeface="DM Sans"/>
              <a:ea typeface="DM Sans"/>
              <a:cs typeface="DM Sans"/>
              <a:sym typeface="DM Sans"/>
            </a:endParaRPr>
          </a:p>
        </p:txBody>
      </p:sp>
    </p:spTree>
    <p:extLst>
      <p:ext uri="{BB962C8B-B14F-4D97-AF65-F5344CB8AC3E}">
        <p14:creationId xmlns:p14="http://schemas.microsoft.com/office/powerpoint/2010/main" val="4115838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03E8B"/>
        </a:solidFill>
        <a:effectLst/>
      </p:bgPr>
    </p:bg>
    <p:spTree>
      <p:nvGrpSpPr>
        <p:cNvPr id="1" name=""/>
        <p:cNvGrpSpPr/>
        <p:nvPr/>
      </p:nvGrpSpPr>
      <p:grpSpPr>
        <a:xfrm>
          <a:off x="0" y="0"/>
          <a:ext cx="0" cy="0"/>
          <a:chOff x="0" y="0"/>
          <a:chExt cx="0" cy="0"/>
        </a:xfrm>
      </p:grpSpPr>
      <p:sp>
        <p:nvSpPr>
          <p:cNvPr id="2" name="Freeform 2"/>
          <p:cNvSpPr/>
          <p:nvPr/>
        </p:nvSpPr>
        <p:spPr>
          <a:xfrm>
            <a:off x="-8169367" y="-10264537"/>
            <a:ext cx="15841853" cy="16255633"/>
          </a:xfrm>
          <a:custGeom>
            <a:avLst/>
            <a:gdLst/>
            <a:ahLst/>
            <a:cxnLst/>
            <a:rect l="l" t="t" r="r" b="b"/>
            <a:pathLst>
              <a:path w="15841853" h="16255633">
                <a:moveTo>
                  <a:pt x="0" y="0"/>
                </a:moveTo>
                <a:lnTo>
                  <a:pt x="15841853" y="0"/>
                </a:lnTo>
                <a:lnTo>
                  <a:pt x="15841853" y="16255632"/>
                </a:lnTo>
                <a:lnTo>
                  <a:pt x="0" y="1625563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2683816" y="2324100"/>
            <a:ext cx="12057353" cy="1576970"/>
          </a:xfrm>
          <a:prstGeom prst="rect">
            <a:avLst/>
          </a:prstGeom>
        </p:spPr>
        <p:txBody>
          <a:bodyPr lIns="0" tIns="0" rIns="0" bIns="0" rtlCol="0" anchor="t">
            <a:spAutoFit/>
          </a:bodyPr>
          <a:lstStyle/>
          <a:p>
            <a:pPr algn="l">
              <a:lnSpc>
                <a:spcPts val="13948"/>
              </a:lnSpc>
            </a:pPr>
            <a:r>
              <a:rPr lang="en-US" sz="8000" b="1" spc="990" dirty="0" smtClean="0">
                <a:solidFill>
                  <a:srgbClr val="FFFFFF"/>
                </a:solidFill>
                <a:latin typeface="Oswald Bold"/>
                <a:ea typeface="Oswald Bold"/>
                <a:cs typeface="Oswald Bold"/>
                <a:sym typeface="Oswald Bold"/>
              </a:rPr>
              <a:t>One website</a:t>
            </a:r>
            <a:endParaRPr lang="en-US" sz="8000" b="1" spc="990" dirty="0">
              <a:solidFill>
                <a:srgbClr val="FFFFFF"/>
              </a:solidFill>
              <a:latin typeface="Oswald Bold"/>
              <a:ea typeface="Oswald Bold"/>
              <a:cs typeface="Oswald Bold"/>
              <a:sym typeface="Oswald Bold"/>
            </a:endParaRPr>
          </a:p>
        </p:txBody>
      </p:sp>
      <p:sp>
        <p:nvSpPr>
          <p:cNvPr id="4" name="Freeform 4"/>
          <p:cNvSpPr/>
          <p:nvPr/>
        </p:nvSpPr>
        <p:spPr>
          <a:xfrm>
            <a:off x="13447294" y="-3843198"/>
            <a:ext cx="15841853" cy="16255633"/>
          </a:xfrm>
          <a:custGeom>
            <a:avLst/>
            <a:gdLst/>
            <a:ahLst/>
            <a:cxnLst/>
            <a:rect l="l" t="t" r="r" b="b"/>
            <a:pathLst>
              <a:path w="15841853" h="16255633">
                <a:moveTo>
                  <a:pt x="0" y="0"/>
                </a:moveTo>
                <a:lnTo>
                  <a:pt x="15841853" y="0"/>
                </a:lnTo>
                <a:lnTo>
                  <a:pt x="15841853" y="16255632"/>
                </a:lnTo>
                <a:lnTo>
                  <a:pt x="0" y="1625563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1028700" y="8201208"/>
            <a:ext cx="3509020" cy="1057092"/>
          </a:xfrm>
          <a:custGeom>
            <a:avLst/>
            <a:gdLst/>
            <a:ahLst/>
            <a:cxnLst/>
            <a:rect l="l" t="t" r="r" b="b"/>
            <a:pathLst>
              <a:path w="3509020" h="1057092">
                <a:moveTo>
                  <a:pt x="0" y="0"/>
                </a:moveTo>
                <a:lnTo>
                  <a:pt x="3509020" y="0"/>
                </a:lnTo>
                <a:lnTo>
                  <a:pt x="3509020" y="1057092"/>
                </a:lnTo>
                <a:lnTo>
                  <a:pt x="0" y="1057092"/>
                </a:lnTo>
                <a:lnTo>
                  <a:pt x="0" y="0"/>
                </a:lnTo>
                <a:close/>
              </a:path>
            </a:pathLst>
          </a:custGeom>
          <a:blipFill>
            <a:blip r:embed="rId4"/>
            <a:stretch>
              <a:fillRect/>
            </a:stretch>
          </a:blipFill>
        </p:spPr>
      </p:sp>
      <p:sp>
        <p:nvSpPr>
          <p:cNvPr id="6" name="TextBox 6"/>
          <p:cNvSpPr txBox="1"/>
          <p:nvPr/>
        </p:nvSpPr>
        <p:spPr>
          <a:xfrm>
            <a:off x="2683816" y="4089400"/>
            <a:ext cx="10763478" cy="3949799"/>
          </a:xfrm>
          <a:prstGeom prst="rect">
            <a:avLst/>
          </a:prstGeom>
        </p:spPr>
        <p:txBody>
          <a:bodyPr wrap="square" lIns="0" tIns="0" rIns="0" bIns="0" rtlCol="0" anchor="t">
            <a:spAutoFit/>
          </a:bodyPr>
          <a:lstStyle/>
          <a:p>
            <a:pPr>
              <a:lnSpc>
                <a:spcPts val="2774"/>
              </a:lnSpc>
              <a:spcBef>
                <a:spcPct val="0"/>
              </a:spcBef>
            </a:pPr>
            <a:r>
              <a:rPr lang="en-US" sz="2000" spc="197" dirty="0">
                <a:solidFill>
                  <a:schemeClr val="bg1"/>
                </a:solidFill>
                <a:latin typeface="DM Sans"/>
                <a:ea typeface="DM Sans"/>
                <a:cs typeface="DM Sans"/>
              </a:rPr>
              <a:t>The </a:t>
            </a:r>
            <a:r>
              <a:rPr lang="en-US" sz="2000" spc="197" dirty="0" err="1">
                <a:solidFill>
                  <a:schemeClr val="bg1"/>
                </a:solidFill>
                <a:latin typeface="DM Sans"/>
                <a:ea typeface="DM Sans"/>
                <a:cs typeface="DM Sans"/>
              </a:rPr>
              <a:t>Programme</a:t>
            </a:r>
            <a:r>
              <a:rPr lang="en-US" sz="2000" spc="197" dirty="0">
                <a:solidFill>
                  <a:schemeClr val="bg1"/>
                </a:solidFill>
                <a:latin typeface="DM Sans"/>
                <a:ea typeface="DM Sans"/>
                <a:cs typeface="DM Sans"/>
              </a:rPr>
              <a:t> website </a:t>
            </a:r>
            <a:r>
              <a:rPr lang="en-US" sz="2000" b="1" spc="197" dirty="0">
                <a:solidFill>
                  <a:schemeClr val="bg1"/>
                </a:solidFill>
                <a:latin typeface="DM Sans"/>
                <a:ea typeface="DM Sans"/>
                <a:cs typeface="DM Sans"/>
              </a:rPr>
              <a:t>www.greece-italy</a:t>
            </a:r>
            <a:r>
              <a:rPr lang="en-US" sz="2000" spc="197" dirty="0">
                <a:solidFill>
                  <a:schemeClr val="bg1"/>
                </a:solidFill>
                <a:latin typeface="DM Sans"/>
                <a:ea typeface="DM Sans"/>
                <a:cs typeface="DM Sans"/>
              </a:rPr>
              <a:t>.</a:t>
            </a:r>
            <a:r>
              <a:rPr lang="en-US" sz="2000" b="1" spc="197" dirty="0">
                <a:solidFill>
                  <a:schemeClr val="bg1"/>
                </a:solidFill>
                <a:latin typeface="DM Sans"/>
                <a:ea typeface="DM Sans"/>
                <a:cs typeface="DM Sans"/>
              </a:rPr>
              <a:t>eu</a:t>
            </a:r>
            <a:r>
              <a:rPr lang="en-US" sz="2000" spc="197" dirty="0">
                <a:solidFill>
                  <a:schemeClr val="bg1"/>
                </a:solidFill>
                <a:latin typeface="DM Sans"/>
                <a:ea typeface="DM Sans"/>
                <a:cs typeface="DM Sans"/>
              </a:rPr>
              <a:t> is the primary information and communication channel, addressed to all target groups, for both </a:t>
            </a:r>
            <a:r>
              <a:rPr lang="en-US" sz="2000" spc="197" dirty="0" err="1">
                <a:solidFill>
                  <a:schemeClr val="bg1"/>
                </a:solidFill>
                <a:latin typeface="DM Sans"/>
                <a:ea typeface="DM Sans"/>
                <a:cs typeface="DM Sans"/>
              </a:rPr>
              <a:t>P</a:t>
            </a:r>
            <a:r>
              <a:rPr lang="en-US" sz="2000" spc="197" dirty="0" err="1" smtClean="0">
                <a:solidFill>
                  <a:schemeClr val="bg1"/>
                </a:solidFill>
                <a:latin typeface="DM Sans"/>
                <a:ea typeface="DM Sans"/>
                <a:cs typeface="DM Sans"/>
              </a:rPr>
              <a:t>rogramme</a:t>
            </a:r>
            <a:r>
              <a:rPr lang="en-US" sz="2000" spc="197" dirty="0" smtClean="0">
                <a:solidFill>
                  <a:schemeClr val="bg1"/>
                </a:solidFill>
                <a:latin typeface="DM Sans"/>
                <a:ea typeface="DM Sans"/>
                <a:cs typeface="DM Sans"/>
              </a:rPr>
              <a:t> </a:t>
            </a:r>
            <a:r>
              <a:rPr lang="en-US" sz="2000" spc="197" dirty="0">
                <a:solidFill>
                  <a:schemeClr val="bg1"/>
                </a:solidFill>
                <a:latin typeface="DM Sans"/>
                <a:ea typeface="DM Sans"/>
                <a:cs typeface="DM Sans"/>
              </a:rPr>
              <a:t>and projects. </a:t>
            </a:r>
          </a:p>
          <a:p>
            <a:pPr lvl="0">
              <a:lnSpc>
                <a:spcPts val="2774"/>
              </a:lnSpc>
              <a:spcBef>
                <a:spcPct val="0"/>
              </a:spcBef>
            </a:pPr>
            <a:endParaRPr lang="en-US" sz="2000" spc="197" dirty="0" smtClean="0">
              <a:solidFill>
                <a:schemeClr val="bg1"/>
              </a:solidFill>
              <a:latin typeface="DM Sans"/>
              <a:ea typeface="DM Sans"/>
              <a:cs typeface="DM Sans"/>
              <a:sym typeface="DM Sans"/>
            </a:endParaRPr>
          </a:p>
          <a:p>
            <a:pPr lvl="0">
              <a:lnSpc>
                <a:spcPts val="2774"/>
              </a:lnSpc>
              <a:spcBef>
                <a:spcPct val="0"/>
              </a:spcBef>
            </a:pPr>
            <a:r>
              <a:rPr lang="en-US" sz="2000" spc="197" dirty="0" smtClean="0">
                <a:solidFill>
                  <a:schemeClr val="bg1"/>
                </a:solidFill>
                <a:latin typeface="DM Sans"/>
                <a:ea typeface="DM Sans"/>
                <a:cs typeface="DM Sans"/>
                <a:sym typeface="DM Sans"/>
              </a:rPr>
              <a:t>In </a:t>
            </a:r>
            <a:r>
              <a:rPr lang="en-US" sz="2000" spc="197" dirty="0">
                <a:solidFill>
                  <a:schemeClr val="bg1"/>
                </a:solidFill>
                <a:latin typeface="DM Sans"/>
                <a:ea typeface="DM Sans"/>
                <a:cs typeface="DM Sans"/>
                <a:sym typeface="DM Sans"/>
              </a:rPr>
              <a:t>2021-2027 the only official website is the </a:t>
            </a:r>
            <a:r>
              <a:rPr lang="en-US" sz="2000" spc="197" dirty="0" err="1">
                <a:solidFill>
                  <a:schemeClr val="bg1"/>
                </a:solidFill>
                <a:latin typeface="DM Sans"/>
                <a:ea typeface="DM Sans"/>
                <a:cs typeface="DM Sans"/>
                <a:sym typeface="DM Sans"/>
              </a:rPr>
              <a:t>Programme</a:t>
            </a:r>
            <a:r>
              <a:rPr lang="en-US" sz="2000" spc="197" dirty="0">
                <a:solidFill>
                  <a:schemeClr val="bg1"/>
                </a:solidFill>
                <a:latin typeface="DM Sans"/>
                <a:ea typeface="DM Sans"/>
                <a:cs typeface="DM Sans"/>
                <a:sym typeface="DM Sans"/>
              </a:rPr>
              <a:t> one. Any project’s website is not </a:t>
            </a:r>
            <a:r>
              <a:rPr lang="en-US" sz="2000" spc="197" dirty="0" smtClean="0">
                <a:solidFill>
                  <a:schemeClr val="bg1"/>
                </a:solidFill>
                <a:latin typeface="DM Sans"/>
                <a:ea typeface="DM Sans"/>
                <a:cs typeface="DM Sans"/>
                <a:sym typeface="DM Sans"/>
              </a:rPr>
              <a:t>admitted. It means that the projects news have to be spread by the </a:t>
            </a:r>
            <a:r>
              <a:rPr lang="en-US" sz="2000" spc="197" dirty="0" err="1" smtClean="0">
                <a:solidFill>
                  <a:schemeClr val="bg1"/>
                </a:solidFill>
                <a:latin typeface="DM Sans"/>
                <a:ea typeface="DM Sans"/>
                <a:cs typeface="DM Sans"/>
                <a:sym typeface="DM Sans"/>
              </a:rPr>
              <a:t>Programme</a:t>
            </a:r>
            <a:r>
              <a:rPr lang="en-US" sz="2000" spc="197" dirty="0" smtClean="0">
                <a:solidFill>
                  <a:schemeClr val="bg1"/>
                </a:solidFill>
                <a:latin typeface="DM Sans"/>
                <a:ea typeface="DM Sans"/>
                <a:cs typeface="DM Sans"/>
                <a:sym typeface="DM Sans"/>
              </a:rPr>
              <a:t> website.</a:t>
            </a:r>
          </a:p>
          <a:p>
            <a:pPr lvl="0">
              <a:lnSpc>
                <a:spcPts val="2774"/>
              </a:lnSpc>
              <a:spcBef>
                <a:spcPct val="0"/>
              </a:spcBef>
            </a:pPr>
            <a:endParaRPr lang="en-US" sz="2000" spc="197" dirty="0">
              <a:solidFill>
                <a:schemeClr val="bg1"/>
              </a:solidFill>
              <a:latin typeface="DM Sans"/>
              <a:ea typeface="DM Sans"/>
              <a:cs typeface="DM Sans"/>
              <a:sym typeface="DM Sans"/>
            </a:endParaRPr>
          </a:p>
          <a:p>
            <a:pPr lvl="0">
              <a:lnSpc>
                <a:spcPts val="2774"/>
              </a:lnSpc>
              <a:spcBef>
                <a:spcPct val="0"/>
              </a:spcBef>
            </a:pPr>
            <a:r>
              <a:rPr lang="en-US" sz="2000" spc="197" dirty="0" smtClean="0">
                <a:solidFill>
                  <a:schemeClr val="bg1"/>
                </a:solidFill>
                <a:latin typeface="DM Sans"/>
                <a:ea typeface="DM Sans"/>
                <a:cs typeface="DM Sans"/>
                <a:sym typeface="DM Sans"/>
              </a:rPr>
              <a:t>Events, goals achieved, important steps of the projects must be told through the </a:t>
            </a:r>
            <a:r>
              <a:rPr lang="en-US" sz="2000" spc="197" dirty="0" err="1" smtClean="0">
                <a:solidFill>
                  <a:schemeClr val="bg1"/>
                </a:solidFill>
                <a:latin typeface="DM Sans"/>
                <a:ea typeface="DM Sans"/>
                <a:cs typeface="DM Sans"/>
                <a:sym typeface="DM Sans"/>
              </a:rPr>
              <a:t>Programme</a:t>
            </a:r>
            <a:r>
              <a:rPr lang="en-US" sz="2000" spc="197" dirty="0" smtClean="0">
                <a:solidFill>
                  <a:schemeClr val="bg1"/>
                </a:solidFill>
                <a:latin typeface="DM Sans"/>
                <a:ea typeface="DM Sans"/>
                <a:cs typeface="DM Sans"/>
                <a:sym typeface="DM Sans"/>
              </a:rPr>
              <a:t> website to let general and specific target informed about the projects.</a:t>
            </a:r>
            <a:endParaRPr lang="en-US" sz="2000" spc="197" dirty="0">
              <a:solidFill>
                <a:schemeClr val="bg1"/>
              </a:solidFill>
              <a:latin typeface="DM Sans"/>
              <a:ea typeface="DM Sans"/>
              <a:cs typeface="DM Sans"/>
              <a:sym typeface="DM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03E8B"/>
        </a:solidFill>
        <a:effectLst/>
      </p:bgPr>
    </p:bg>
    <p:spTree>
      <p:nvGrpSpPr>
        <p:cNvPr id="1" name=""/>
        <p:cNvGrpSpPr/>
        <p:nvPr/>
      </p:nvGrpSpPr>
      <p:grpSpPr>
        <a:xfrm>
          <a:off x="0" y="0"/>
          <a:ext cx="0" cy="0"/>
          <a:chOff x="0" y="0"/>
          <a:chExt cx="0" cy="0"/>
        </a:xfrm>
      </p:grpSpPr>
      <p:sp>
        <p:nvSpPr>
          <p:cNvPr id="2" name="Freeform 2"/>
          <p:cNvSpPr/>
          <p:nvPr/>
        </p:nvSpPr>
        <p:spPr>
          <a:xfrm>
            <a:off x="-8169367" y="-10264537"/>
            <a:ext cx="15841853" cy="16255633"/>
          </a:xfrm>
          <a:custGeom>
            <a:avLst/>
            <a:gdLst/>
            <a:ahLst/>
            <a:cxnLst/>
            <a:rect l="l" t="t" r="r" b="b"/>
            <a:pathLst>
              <a:path w="15841853" h="16255633">
                <a:moveTo>
                  <a:pt x="0" y="0"/>
                </a:moveTo>
                <a:lnTo>
                  <a:pt x="15841853" y="0"/>
                </a:lnTo>
                <a:lnTo>
                  <a:pt x="15841853" y="16255632"/>
                </a:lnTo>
                <a:lnTo>
                  <a:pt x="0" y="1625563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2683816" y="2324100"/>
            <a:ext cx="12057353" cy="1577291"/>
          </a:xfrm>
          <a:prstGeom prst="rect">
            <a:avLst/>
          </a:prstGeom>
        </p:spPr>
        <p:txBody>
          <a:bodyPr lIns="0" tIns="0" rIns="0" bIns="0" rtlCol="0" anchor="t">
            <a:spAutoFit/>
          </a:bodyPr>
          <a:lstStyle/>
          <a:p>
            <a:pPr algn="l">
              <a:lnSpc>
                <a:spcPts val="13948"/>
              </a:lnSpc>
            </a:pPr>
            <a:r>
              <a:rPr lang="en-US" sz="8000" b="1" spc="990" dirty="0" smtClean="0">
                <a:solidFill>
                  <a:srgbClr val="FFFFFF"/>
                </a:solidFill>
                <a:latin typeface="Oswald Bold"/>
                <a:ea typeface="Oswald Bold"/>
                <a:cs typeface="Oswald Bold"/>
                <a:sym typeface="Oswald Bold"/>
              </a:rPr>
              <a:t>Beneficiary’s website</a:t>
            </a:r>
            <a:endParaRPr lang="en-US" sz="8000" b="1" spc="990" dirty="0">
              <a:solidFill>
                <a:srgbClr val="FFFFFF"/>
              </a:solidFill>
              <a:latin typeface="Oswald Bold"/>
              <a:ea typeface="Oswald Bold"/>
              <a:cs typeface="Oswald Bold"/>
              <a:sym typeface="Oswald Bold"/>
            </a:endParaRPr>
          </a:p>
        </p:txBody>
      </p:sp>
      <p:sp>
        <p:nvSpPr>
          <p:cNvPr id="4" name="Freeform 4"/>
          <p:cNvSpPr/>
          <p:nvPr/>
        </p:nvSpPr>
        <p:spPr>
          <a:xfrm>
            <a:off x="13779500" y="-3843199"/>
            <a:ext cx="15841853" cy="16255633"/>
          </a:xfrm>
          <a:custGeom>
            <a:avLst/>
            <a:gdLst/>
            <a:ahLst/>
            <a:cxnLst/>
            <a:rect l="l" t="t" r="r" b="b"/>
            <a:pathLst>
              <a:path w="15841853" h="16255633">
                <a:moveTo>
                  <a:pt x="0" y="0"/>
                </a:moveTo>
                <a:lnTo>
                  <a:pt x="15841853" y="0"/>
                </a:lnTo>
                <a:lnTo>
                  <a:pt x="15841853" y="16255632"/>
                </a:lnTo>
                <a:lnTo>
                  <a:pt x="0" y="1625563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1028700" y="8201208"/>
            <a:ext cx="3509020" cy="1057092"/>
          </a:xfrm>
          <a:custGeom>
            <a:avLst/>
            <a:gdLst/>
            <a:ahLst/>
            <a:cxnLst/>
            <a:rect l="l" t="t" r="r" b="b"/>
            <a:pathLst>
              <a:path w="3509020" h="1057092">
                <a:moveTo>
                  <a:pt x="0" y="0"/>
                </a:moveTo>
                <a:lnTo>
                  <a:pt x="3509020" y="0"/>
                </a:lnTo>
                <a:lnTo>
                  <a:pt x="3509020" y="1057092"/>
                </a:lnTo>
                <a:lnTo>
                  <a:pt x="0" y="1057092"/>
                </a:lnTo>
                <a:lnTo>
                  <a:pt x="0" y="0"/>
                </a:lnTo>
                <a:close/>
              </a:path>
            </a:pathLst>
          </a:custGeom>
          <a:blipFill>
            <a:blip r:embed="rId4"/>
            <a:stretch>
              <a:fillRect/>
            </a:stretch>
          </a:blipFill>
        </p:spPr>
      </p:sp>
      <p:sp>
        <p:nvSpPr>
          <p:cNvPr id="6" name="TextBox 6"/>
          <p:cNvSpPr txBox="1"/>
          <p:nvPr/>
        </p:nvSpPr>
        <p:spPr>
          <a:xfrm>
            <a:off x="2645716" y="3901391"/>
            <a:ext cx="11108384" cy="4308872"/>
          </a:xfrm>
          <a:prstGeom prst="rect">
            <a:avLst/>
          </a:prstGeom>
        </p:spPr>
        <p:txBody>
          <a:bodyPr wrap="square" lIns="0" tIns="0" rIns="0" bIns="0" rtlCol="0" anchor="t">
            <a:spAutoFit/>
          </a:bodyPr>
          <a:lstStyle/>
          <a:p>
            <a:pPr>
              <a:lnSpc>
                <a:spcPts val="2774"/>
              </a:lnSpc>
              <a:spcBef>
                <a:spcPct val="0"/>
              </a:spcBef>
            </a:pPr>
            <a:r>
              <a:rPr lang="en-US" sz="2000" spc="197" dirty="0" smtClean="0">
                <a:solidFill>
                  <a:schemeClr val="bg1"/>
                </a:solidFill>
                <a:latin typeface="DM Sans"/>
                <a:ea typeface="DM Sans"/>
                <a:cs typeface="DM Sans"/>
                <a:sym typeface="DM Sans"/>
              </a:rPr>
              <a:t>Even if it is not allowed a project website, every beneficiary, as project partner, </a:t>
            </a:r>
            <a:r>
              <a:rPr lang="en-US" sz="2000" spc="197" dirty="0" smtClean="0">
                <a:solidFill>
                  <a:schemeClr val="bg1"/>
                </a:solidFill>
                <a:latin typeface="DM Sans"/>
                <a:ea typeface="DM Sans"/>
                <a:cs typeface="DM Sans"/>
                <a:sym typeface="DM Sans"/>
              </a:rPr>
              <a:t>has </a:t>
            </a:r>
            <a:r>
              <a:rPr lang="en-US" sz="2000" spc="197" dirty="0" smtClean="0">
                <a:solidFill>
                  <a:schemeClr val="bg1"/>
                </a:solidFill>
                <a:latin typeface="DM Sans"/>
                <a:ea typeface="DM Sans"/>
                <a:cs typeface="DM Sans"/>
                <a:sym typeface="DM Sans"/>
              </a:rPr>
              <a:t>to use his own official website </a:t>
            </a:r>
            <a:r>
              <a:rPr lang="en-US" sz="2000" spc="197" dirty="0" smtClean="0">
                <a:solidFill>
                  <a:schemeClr val="bg1"/>
                </a:solidFill>
                <a:latin typeface="DM Sans"/>
                <a:ea typeface="DM Sans"/>
                <a:cs typeface="DM Sans"/>
                <a:sym typeface="DM Sans"/>
              </a:rPr>
              <a:t>(for example, </a:t>
            </a:r>
            <a:r>
              <a:rPr lang="en-US" sz="2000" spc="197" dirty="0" smtClean="0">
                <a:solidFill>
                  <a:schemeClr val="bg1"/>
                </a:solidFill>
                <a:latin typeface="DM Sans"/>
                <a:ea typeface="DM Sans"/>
                <a:cs typeface="DM Sans"/>
                <a:sym typeface="DM Sans"/>
                <a:hlinkClick r:id="rId5"/>
              </a:rPr>
              <a:t>www.regione.puglia.it</a:t>
            </a:r>
            <a:r>
              <a:rPr lang="en-US" sz="2000" spc="197" dirty="0" smtClean="0">
                <a:solidFill>
                  <a:schemeClr val="bg1"/>
                </a:solidFill>
                <a:latin typeface="DM Sans"/>
                <a:ea typeface="DM Sans"/>
                <a:cs typeface="DM Sans"/>
                <a:sym typeface="DM Sans"/>
              </a:rPr>
              <a:t>) </a:t>
            </a:r>
            <a:r>
              <a:rPr lang="en-US" sz="2000" spc="197" dirty="0" smtClean="0">
                <a:solidFill>
                  <a:schemeClr val="bg1"/>
                </a:solidFill>
                <a:latin typeface="DM Sans"/>
                <a:ea typeface="DM Sans"/>
                <a:cs typeface="DM Sans"/>
                <a:sym typeface="DM Sans"/>
              </a:rPr>
              <a:t>to </a:t>
            </a:r>
            <a:r>
              <a:rPr lang="en-US" sz="2000" spc="197" dirty="0" smtClean="0">
                <a:solidFill>
                  <a:schemeClr val="bg1"/>
                </a:solidFill>
                <a:latin typeface="DM Sans"/>
                <a:ea typeface="DM Sans"/>
                <a:cs typeface="DM Sans"/>
                <a:sym typeface="DM Sans"/>
              </a:rPr>
              <a:t>give visibility to the project and to the </a:t>
            </a:r>
            <a:r>
              <a:rPr lang="en-US" sz="2000" spc="197" dirty="0" err="1" smtClean="0">
                <a:solidFill>
                  <a:schemeClr val="bg1"/>
                </a:solidFill>
                <a:latin typeface="DM Sans"/>
                <a:ea typeface="DM Sans"/>
                <a:cs typeface="DM Sans"/>
                <a:sym typeface="DM Sans"/>
              </a:rPr>
              <a:t>Interreg</a:t>
            </a:r>
            <a:r>
              <a:rPr lang="en-US" sz="2000" spc="197" dirty="0" smtClean="0">
                <a:solidFill>
                  <a:schemeClr val="bg1"/>
                </a:solidFill>
                <a:latin typeface="DM Sans"/>
                <a:ea typeface="DM Sans"/>
                <a:cs typeface="DM Sans"/>
                <a:sym typeface="DM Sans"/>
              </a:rPr>
              <a:t> fund.</a:t>
            </a:r>
          </a:p>
          <a:p>
            <a:pPr>
              <a:lnSpc>
                <a:spcPts val="2774"/>
              </a:lnSpc>
              <a:spcBef>
                <a:spcPct val="0"/>
              </a:spcBef>
            </a:pPr>
            <a:endParaRPr lang="en-US" sz="2000" spc="197" dirty="0">
              <a:solidFill>
                <a:schemeClr val="bg1"/>
              </a:solidFill>
              <a:latin typeface="DM Sans"/>
              <a:ea typeface="DM Sans"/>
              <a:cs typeface="DM Sans"/>
              <a:sym typeface="DM Sans"/>
            </a:endParaRPr>
          </a:p>
          <a:p>
            <a:pPr>
              <a:lnSpc>
                <a:spcPts val="2774"/>
              </a:lnSpc>
              <a:spcBef>
                <a:spcPct val="0"/>
              </a:spcBef>
            </a:pPr>
            <a:r>
              <a:rPr lang="en-US" sz="2000" spc="197" dirty="0" smtClean="0">
                <a:solidFill>
                  <a:schemeClr val="bg1"/>
                </a:solidFill>
                <a:latin typeface="DM Sans"/>
                <a:ea typeface="DM Sans"/>
                <a:cs typeface="DM Sans"/>
                <a:sym typeface="DM Sans"/>
              </a:rPr>
              <a:t>In particular, the beneficiary should publish a page that includes at least:</a:t>
            </a:r>
          </a:p>
          <a:p>
            <a:pPr marL="342900" indent="-342900">
              <a:lnSpc>
                <a:spcPts val="2774"/>
              </a:lnSpc>
              <a:spcBef>
                <a:spcPct val="0"/>
              </a:spcBef>
              <a:buFontTx/>
              <a:buChar char="-"/>
            </a:pPr>
            <a:r>
              <a:rPr lang="en-US" sz="2000" spc="197" dirty="0" smtClean="0">
                <a:solidFill>
                  <a:schemeClr val="bg1"/>
                </a:solidFill>
                <a:latin typeface="DM Sans"/>
                <a:ea typeface="DM Sans"/>
                <a:cs typeface="DM Sans"/>
                <a:sym typeface="DM Sans"/>
              </a:rPr>
              <a:t>a </a:t>
            </a:r>
            <a:r>
              <a:rPr lang="en-US" sz="2000" spc="197" dirty="0">
                <a:solidFill>
                  <a:schemeClr val="bg1"/>
                </a:solidFill>
                <a:latin typeface="DM Sans"/>
                <a:ea typeface="DM Sans"/>
                <a:cs typeface="DM Sans"/>
                <a:sym typeface="DM Sans"/>
              </a:rPr>
              <a:t>short description of the operation (project), proportionate to the level of support, provided by an </a:t>
            </a:r>
            <a:r>
              <a:rPr lang="en-US" sz="2000" spc="197" dirty="0" err="1">
                <a:solidFill>
                  <a:schemeClr val="bg1"/>
                </a:solidFill>
                <a:latin typeface="DM Sans"/>
                <a:ea typeface="DM Sans"/>
                <a:cs typeface="DM Sans"/>
                <a:sym typeface="DM Sans"/>
              </a:rPr>
              <a:t>Interreg</a:t>
            </a:r>
            <a:r>
              <a:rPr lang="en-US" sz="2000" spc="197" dirty="0">
                <a:solidFill>
                  <a:schemeClr val="bg1"/>
                </a:solidFill>
                <a:latin typeface="DM Sans"/>
                <a:ea typeface="DM Sans"/>
                <a:cs typeface="DM Sans"/>
                <a:sym typeface="DM Sans"/>
              </a:rPr>
              <a:t> </a:t>
            </a:r>
            <a:r>
              <a:rPr lang="en-US" sz="2000" spc="197" dirty="0" smtClean="0">
                <a:solidFill>
                  <a:schemeClr val="bg1"/>
                </a:solidFill>
                <a:latin typeface="DM Sans"/>
                <a:ea typeface="DM Sans"/>
                <a:cs typeface="DM Sans"/>
                <a:sym typeface="DM Sans"/>
              </a:rPr>
              <a:t>fund;</a:t>
            </a:r>
          </a:p>
          <a:p>
            <a:pPr marL="342900" indent="-342900">
              <a:lnSpc>
                <a:spcPts val="2774"/>
              </a:lnSpc>
              <a:spcBef>
                <a:spcPct val="0"/>
              </a:spcBef>
              <a:buFontTx/>
              <a:buChar char="-"/>
            </a:pPr>
            <a:r>
              <a:rPr lang="en-US" sz="2000" spc="197" dirty="0" smtClean="0">
                <a:solidFill>
                  <a:schemeClr val="bg1"/>
                </a:solidFill>
                <a:latin typeface="DM Sans"/>
                <a:ea typeface="DM Sans"/>
                <a:cs typeface="DM Sans"/>
                <a:sym typeface="DM Sans"/>
              </a:rPr>
              <a:t>aims </a:t>
            </a:r>
            <a:r>
              <a:rPr lang="en-US" sz="2000" spc="197" dirty="0">
                <a:solidFill>
                  <a:schemeClr val="bg1"/>
                </a:solidFill>
                <a:latin typeface="DM Sans"/>
                <a:ea typeface="DM Sans"/>
                <a:cs typeface="DM Sans"/>
                <a:sym typeface="DM Sans"/>
              </a:rPr>
              <a:t>and </a:t>
            </a:r>
            <a:r>
              <a:rPr lang="en-US" sz="2000" spc="197" dirty="0" smtClean="0">
                <a:solidFill>
                  <a:schemeClr val="bg1"/>
                </a:solidFill>
                <a:latin typeface="DM Sans"/>
                <a:ea typeface="DM Sans"/>
                <a:cs typeface="DM Sans"/>
                <a:sym typeface="DM Sans"/>
              </a:rPr>
              <a:t>results of the project</a:t>
            </a:r>
          </a:p>
          <a:p>
            <a:pPr marL="342900" indent="-342900">
              <a:lnSpc>
                <a:spcPts val="2774"/>
              </a:lnSpc>
              <a:spcBef>
                <a:spcPct val="0"/>
              </a:spcBef>
              <a:buFontTx/>
              <a:buChar char="-"/>
            </a:pPr>
            <a:r>
              <a:rPr lang="en-US" sz="2000" spc="197" dirty="0" smtClean="0">
                <a:solidFill>
                  <a:schemeClr val="bg1"/>
                </a:solidFill>
                <a:latin typeface="DM Sans"/>
                <a:ea typeface="DM Sans"/>
                <a:cs typeface="DM Sans"/>
                <a:sym typeface="DM Sans"/>
              </a:rPr>
              <a:t>highlighting </a:t>
            </a:r>
            <a:r>
              <a:rPr lang="en-US" sz="2000" spc="197" dirty="0">
                <a:solidFill>
                  <a:schemeClr val="bg1"/>
                </a:solidFill>
                <a:latin typeface="DM Sans"/>
                <a:ea typeface="DM Sans"/>
                <a:cs typeface="DM Sans"/>
                <a:sym typeface="DM Sans"/>
              </a:rPr>
              <a:t>the financial support from the </a:t>
            </a:r>
            <a:r>
              <a:rPr lang="en-US" sz="2000" spc="197" dirty="0" err="1">
                <a:solidFill>
                  <a:schemeClr val="bg1"/>
                </a:solidFill>
                <a:latin typeface="DM Sans"/>
                <a:ea typeface="DM Sans"/>
                <a:cs typeface="DM Sans"/>
                <a:sym typeface="DM Sans"/>
              </a:rPr>
              <a:t>Interreg</a:t>
            </a:r>
            <a:r>
              <a:rPr lang="en-US" sz="2000" spc="197" dirty="0">
                <a:solidFill>
                  <a:schemeClr val="bg1"/>
                </a:solidFill>
                <a:latin typeface="DM Sans"/>
                <a:ea typeface="DM Sans"/>
                <a:cs typeface="DM Sans"/>
                <a:sym typeface="DM Sans"/>
              </a:rPr>
              <a:t> </a:t>
            </a:r>
            <a:r>
              <a:rPr lang="en-US" sz="2000" spc="197" dirty="0" smtClean="0">
                <a:solidFill>
                  <a:schemeClr val="bg1"/>
                </a:solidFill>
                <a:latin typeface="DM Sans"/>
                <a:ea typeface="DM Sans"/>
                <a:cs typeface="DM Sans"/>
                <a:sym typeface="DM Sans"/>
              </a:rPr>
              <a:t>fund. </a:t>
            </a:r>
          </a:p>
          <a:p>
            <a:pPr>
              <a:lnSpc>
                <a:spcPts val="2774"/>
              </a:lnSpc>
              <a:spcBef>
                <a:spcPct val="0"/>
              </a:spcBef>
            </a:pPr>
            <a:endParaRPr lang="en-US" sz="2000" spc="197" dirty="0">
              <a:solidFill>
                <a:schemeClr val="bg1"/>
              </a:solidFill>
              <a:latin typeface="DM Sans"/>
              <a:ea typeface="DM Sans"/>
              <a:cs typeface="DM Sans"/>
              <a:sym typeface="DM Sans"/>
            </a:endParaRPr>
          </a:p>
          <a:p>
            <a:pPr>
              <a:lnSpc>
                <a:spcPts val="2774"/>
              </a:lnSpc>
              <a:spcBef>
                <a:spcPct val="0"/>
              </a:spcBef>
            </a:pPr>
            <a:r>
              <a:rPr lang="en-US" sz="2000" spc="197" dirty="0" smtClean="0">
                <a:solidFill>
                  <a:schemeClr val="bg1"/>
                </a:solidFill>
                <a:latin typeface="DM Sans"/>
                <a:ea typeface="DM Sans"/>
                <a:cs typeface="DM Sans"/>
                <a:sym typeface="DM Sans"/>
              </a:rPr>
              <a:t>Those are the same element that every project will have in the page dedicated to the project in the </a:t>
            </a:r>
            <a:r>
              <a:rPr lang="en-US" sz="2000" spc="197" dirty="0" err="1" smtClean="0">
                <a:solidFill>
                  <a:schemeClr val="bg1"/>
                </a:solidFill>
                <a:latin typeface="DM Sans"/>
                <a:ea typeface="DM Sans"/>
                <a:cs typeface="DM Sans"/>
                <a:sym typeface="DM Sans"/>
              </a:rPr>
              <a:t>Programme</a:t>
            </a:r>
            <a:r>
              <a:rPr lang="en-US" sz="2000" spc="197" dirty="0" smtClean="0">
                <a:solidFill>
                  <a:schemeClr val="bg1"/>
                </a:solidFill>
                <a:latin typeface="DM Sans"/>
                <a:ea typeface="DM Sans"/>
                <a:cs typeface="DM Sans"/>
                <a:sym typeface="DM Sans"/>
              </a:rPr>
              <a:t> website. </a:t>
            </a:r>
            <a:endParaRPr lang="en-US" sz="2000" spc="197" dirty="0">
              <a:solidFill>
                <a:schemeClr val="bg1"/>
              </a:solidFill>
              <a:latin typeface="DM Sans"/>
              <a:ea typeface="DM Sans"/>
              <a:cs typeface="DM Sans"/>
              <a:sym typeface="DM Sans"/>
            </a:endParaRPr>
          </a:p>
        </p:txBody>
      </p:sp>
    </p:spTree>
    <p:extLst>
      <p:ext uri="{BB962C8B-B14F-4D97-AF65-F5344CB8AC3E}">
        <p14:creationId xmlns:p14="http://schemas.microsoft.com/office/powerpoint/2010/main" val="2678560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4315333" y="5561095"/>
            <a:ext cx="2932415" cy="2351362"/>
            <a:chOff x="0" y="0"/>
            <a:chExt cx="1075555" cy="862436"/>
          </a:xfrm>
        </p:grpSpPr>
        <p:sp>
          <p:nvSpPr>
            <p:cNvPr id="4" name="Freeform 4"/>
            <p:cNvSpPr/>
            <p:nvPr/>
          </p:nvSpPr>
          <p:spPr>
            <a:xfrm>
              <a:off x="0" y="0"/>
              <a:ext cx="1075555" cy="862436"/>
            </a:xfrm>
            <a:custGeom>
              <a:avLst/>
              <a:gdLst/>
              <a:ahLst/>
              <a:cxnLst/>
              <a:rect l="l" t="t" r="r" b="b"/>
              <a:pathLst>
                <a:path w="1075555" h="862436">
                  <a:moveTo>
                    <a:pt x="81844" y="0"/>
                  </a:moveTo>
                  <a:lnTo>
                    <a:pt x="993712" y="0"/>
                  </a:lnTo>
                  <a:cubicBezTo>
                    <a:pt x="1015418" y="0"/>
                    <a:pt x="1036235" y="8623"/>
                    <a:pt x="1051584" y="23971"/>
                  </a:cubicBezTo>
                  <a:cubicBezTo>
                    <a:pt x="1066932" y="39320"/>
                    <a:pt x="1075555" y="60137"/>
                    <a:pt x="1075555" y="81844"/>
                  </a:cubicBezTo>
                  <a:lnTo>
                    <a:pt x="1075555" y="780592"/>
                  </a:lnTo>
                  <a:cubicBezTo>
                    <a:pt x="1075555" y="825793"/>
                    <a:pt x="1038913" y="862436"/>
                    <a:pt x="993712" y="862436"/>
                  </a:cubicBezTo>
                  <a:lnTo>
                    <a:pt x="81844" y="862436"/>
                  </a:lnTo>
                  <a:cubicBezTo>
                    <a:pt x="60137" y="862436"/>
                    <a:pt x="39320" y="853813"/>
                    <a:pt x="23971" y="838465"/>
                  </a:cubicBezTo>
                  <a:cubicBezTo>
                    <a:pt x="8623" y="823116"/>
                    <a:pt x="0" y="802299"/>
                    <a:pt x="0" y="780592"/>
                  </a:cubicBezTo>
                  <a:lnTo>
                    <a:pt x="0" y="81844"/>
                  </a:lnTo>
                  <a:cubicBezTo>
                    <a:pt x="0" y="60137"/>
                    <a:pt x="8623" y="39320"/>
                    <a:pt x="23971" y="23971"/>
                  </a:cubicBezTo>
                  <a:cubicBezTo>
                    <a:pt x="39320" y="8623"/>
                    <a:pt x="60137" y="0"/>
                    <a:pt x="81844" y="0"/>
                  </a:cubicBezTo>
                  <a:close/>
                </a:path>
              </a:pathLst>
            </a:custGeom>
            <a:solidFill>
              <a:srgbClr val="FFFFFF">
                <a:alpha val="98824"/>
              </a:srgbClr>
            </a:solidFill>
          </p:spPr>
        </p:sp>
        <p:sp>
          <p:nvSpPr>
            <p:cNvPr id="5" name="TextBox 5"/>
            <p:cNvSpPr txBox="1"/>
            <p:nvPr/>
          </p:nvSpPr>
          <p:spPr>
            <a:xfrm>
              <a:off x="0" y="-19050"/>
              <a:ext cx="1075555" cy="881486"/>
            </a:xfrm>
            <a:prstGeom prst="rect">
              <a:avLst/>
            </a:prstGeom>
          </p:spPr>
          <p:txBody>
            <a:bodyPr lIns="50800" tIns="50800" rIns="50800" bIns="50800" rtlCol="0" anchor="ctr"/>
            <a:lstStyle/>
            <a:p>
              <a:pPr algn="ctr">
                <a:lnSpc>
                  <a:spcPts val="2859"/>
                </a:lnSpc>
              </a:pPr>
              <a:endParaRPr/>
            </a:p>
          </p:txBody>
        </p:sp>
      </p:grpSp>
      <p:grpSp>
        <p:nvGrpSpPr>
          <p:cNvPr id="9" name="Group 9"/>
          <p:cNvGrpSpPr/>
          <p:nvPr/>
        </p:nvGrpSpPr>
        <p:grpSpPr>
          <a:xfrm>
            <a:off x="9070732" y="5281918"/>
            <a:ext cx="2932415" cy="2351362"/>
            <a:chOff x="0" y="0"/>
            <a:chExt cx="1075555" cy="862436"/>
          </a:xfrm>
        </p:grpSpPr>
        <p:sp>
          <p:nvSpPr>
            <p:cNvPr id="10" name="Freeform 10"/>
            <p:cNvSpPr/>
            <p:nvPr/>
          </p:nvSpPr>
          <p:spPr>
            <a:xfrm>
              <a:off x="0" y="0"/>
              <a:ext cx="1075555" cy="862436"/>
            </a:xfrm>
            <a:custGeom>
              <a:avLst/>
              <a:gdLst/>
              <a:ahLst/>
              <a:cxnLst/>
              <a:rect l="l" t="t" r="r" b="b"/>
              <a:pathLst>
                <a:path w="1075555" h="862436">
                  <a:moveTo>
                    <a:pt x="81844" y="0"/>
                  </a:moveTo>
                  <a:lnTo>
                    <a:pt x="993712" y="0"/>
                  </a:lnTo>
                  <a:cubicBezTo>
                    <a:pt x="1015418" y="0"/>
                    <a:pt x="1036235" y="8623"/>
                    <a:pt x="1051584" y="23971"/>
                  </a:cubicBezTo>
                  <a:cubicBezTo>
                    <a:pt x="1066932" y="39320"/>
                    <a:pt x="1075555" y="60137"/>
                    <a:pt x="1075555" y="81844"/>
                  </a:cubicBezTo>
                  <a:lnTo>
                    <a:pt x="1075555" y="780592"/>
                  </a:lnTo>
                  <a:cubicBezTo>
                    <a:pt x="1075555" y="825793"/>
                    <a:pt x="1038913" y="862436"/>
                    <a:pt x="993712" y="862436"/>
                  </a:cubicBezTo>
                  <a:lnTo>
                    <a:pt x="81844" y="862436"/>
                  </a:lnTo>
                  <a:cubicBezTo>
                    <a:pt x="60137" y="862436"/>
                    <a:pt x="39320" y="853813"/>
                    <a:pt x="23971" y="838465"/>
                  </a:cubicBezTo>
                  <a:cubicBezTo>
                    <a:pt x="8623" y="823116"/>
                    <a:pt x="0" y="802299"/>
                    <a:pt x="0" y="780592"/>
                  </a:cubicBezTo>
                  <a:lnTo>
                    <a:pt x="0" y="81844"/>
                  </a:lnTo>
                  <a:cubicBezTo>
                    <a:pt x="0" y="60137"/>
                    <a:pt x="8623" y="39320"/>
                    <a:pt x="23971" y="23971"/>
                  </a:cubicBezTo>
                  <a:cubicBezTo>
                    <a:pt x="39320" y="8623"/>
                    <a:pt x="60137" y="0"/>
                    <a:pt x="81844" y="0"/>
                  </a:cubicBezTo>
                  <a:close/>
                </a:path>
              </a:pathLst>
            </a:custGeom>
            <a:solidFill>
              <a:srgbClr val="FFFFFF">
                <a:alpha val="98824"/>
              </a:srgbClr>
            </a:solidFill>
          </p:spPr>
        </p:sp>
        <p:sp>
          <p:nvSpPr>
            <p:cNvPr id="11" name="TextBox 11"/>
            <p:cNvSpPr txBox="1"/>
            <p:nvPr/>
          </p:nvSpPr>
          <p:spPr>
            <a:xfrm>
              <a:off x="0" y="-19050"/>
              <a:ext cx="1075555" cy="881486"/>
            </a:xfrm>
            <a:prstGeom prst="rect">
              <a:avLst/>
            </a:prstGeom>
          </p:spPr>
          <p:txBody>
            <a:bodyPr lIns="50800" tIns="50800" rIns="50800" bIns="50800" rtlCol="0" anchor="ctr"/>
            <a:lstStyle/>
            <a:p>
              <a:pPr algn="ctr">
                <a:lnSpc>
                  <a:spcPts val="2859"/>
                </a:lnSpc>
              </a:pPr>
              <a:endParaRPr/>
            </a:p>
          </p:txBody>
        </p:sp>
      </p:grpSp>
      <p:grpSp>
        <p:nvGrpSpPr>
          <p:cNvPr id="12" name="Group 12"/>
          <p:cNvGrpSpPr/>
          <p:nvPr/>
        </p:nvGrpSpPr>
        <p:grpSpPr>
          <a:xfrm>
            <a:off x="9070732" y="7742714"/>
            <a:ext cx="2932415" cy="847111"/>
            <a:chOff x="0" y="0"/>
            <a:chExt cx="1075555" cy="310705"/>
          </a:xfrm>
        </p:grpSpPr>
        <p:sp>
          <p:nvSpPr>
            <p:cNvPr id="13" name="Freeform 13"/>
            <p:cNvSpPr/>
            <p:nvPr/>
          </p:nvSpPr>
          <p:spPr>
            <a:xfrm>
              <a:off x="0" y="0"/>
              <a:ext cx="1075555" cy="310705"/>
            </a:xfrm>
            <a:custGeom>
              <a:avLst/>
              <a:gdLst/>
              <a:ahLst/>
              <a:cxnLst/>
              <a:rect l="l" t="t" r="r" b="b"/>
              <a:pathLst>
                <a:path w="1075555" h="310705">
                  <a:moveTo>
                    <a:pt x="81844" y="0"/>
                  </a:moveTo>
                  <a:lnTo>
                    <a:pt x="993712" y="0"/>
                  </a:lnTo>
                  <a:cubicBezTo>
                    <a:pt x="1015418" y="0"/>
                    <a:pt x="1036235" y="8623"/>
                    <a:pt x="1051584" y="23971"/>
                  </a:cubicBezTo>
                  <a:cubicBezTo>
                    <a:pt x="1066932" y="39320"/>
                    <a:pt x="1075555" y="60137"/>
                    <a:pt x="1075555" y="81844"/>
                  </a:cubicBezTo>
                  <a:lnTo>
                    <a:pt x="1075555" y="228861"/>
                  </a:lnTo>
                  <a:cubicBezTo>
                    <a:pt x="1075555" y="250567"/>
                    <a:pt x="1066932" y="271385"/>
                    <a:pt x="1051584" y="286733"/>
                  </a:cubicBezTo>
                  <a:cubicBezTo>
                    <a:pt x="1036235" y="302082"/>
                    <a:pt x="1015418" y="310705"/>
                    <a:pt x="993712" y="310705"/>
                  </a:cubicBezTo>
                  <a:lnTo>
                    <a:pt x="81844" y="310705"/>
                  </a:lnTo>
                  <a:cubicBezTo>
                    <a:pt x="36643" y="310705"/>
                    <a:pt x="0" y="274062"/>
                    <a:pt x="0" y="228861"/>
                  </a:cubicBezTo>
                  <a:lnTo>
                    <a:pt x="0" y="81844"/>
                  </a:lnTo>
                  <a:cubicBezTo>
                    <a:pt x="0" y="60137"/>
                    <a:pt x="8623" y="39320"/>
                    <a:pt x="23971" y="23971"/>
                  </a:cubicBezTo>
                  <a:cubicBezTo>
                    <a:pt x="39320" y="8623"/>
                    <a:pt x="60137" y="0"/>
                    <a:pt x="81844" y="0"/>
                  </a:cubicBezTo>
                  <a:close/>
                </a:path>
              </a:pathLst>
            </a:custGeom>
            <a:solidFill>
              <a:srgbClr val="FFFFFF">
                <a:alpha val="98824"/>
              </a:srgbClr>
            </a:solidFill>
          </p:spPr>
        </p:sp>
        <p:sp>
          <p:nvSpPr>
            <p:cNvPr id="14" name="TextBox 14"/>
            <p:cNvSpPr txBox="1"/>
            <p:nvPr/>
          </p:nvSpPr>
          <p:spPr>
            <a:xfrm>
              <a:off x="0" y="-19050"/>
              <a:ext cx="1075555" cy="329755"/>
            </a:xfrm>
            <a:prstGeom prst="rect">
              <a:avLst/>
            </a:prstGeom>
          </p:spPr>
          <p:txBody>
            <a:bodyPr lIns="50800" tIns="50800" rIns="50800" bIns="50800" rtlCol="0" anchor="ctr"/>
            <a:lstStyle/>
            <a:p>
              <a:pPr algn="ctr">
                <a:lnSpc>
                  <a:spcPts val="2859"/>
                </a:lnSpc>
              </a:pPr>
              <a:endParaRPr/>
            </a:p>
          </p:txBody>
        </p:sp>
      </p:grpSp>
      <p:grpSp>
        <p:nvGrpSpPr>
          <p:cNvPr id="15" name="Group 15"/>
          <p:cNvGrpSpPr/>
          <p:nvPr/>
        </p:nvGrpSpPr>
        <p:grpSpPr>
          <a:xfrm>
            <a:off x="13046312" y="3696538"/>
            <a:ext cx="2932415" cy="2351362"/>
            <a:chOff x="0" y="0"/>
            <a:chExt cx="1075555" cy="862436"/>
          </a:xfrm>
        </p:grpSpPr>
        <p:sp>
          <p:nvSpPr>
            <p:cNvPr id="16" name="Freeform 16"/>
            <p:cNvSpPr/>
            <p:nvPr/>
          </p:nvSpPr>
          <p:spPr>
            <a:xfrm>
              <a:off x="0" y="0"/>
              <a:ext cx="1075555" cy="862436"/>
            </a:xfrm>
            <a:custGeom>
              <a:avLst/>
              <a:gdLst/>
              <a:ahLst/>
              <a:cxnLst/>
              <a:rect l="l" t="t" r="r" b="b"/>
              <a:pathLst>
                <a:path w="1075555" h="862436">
                  <a:moveTo>
                    <a:pt x="81844" y="0"/>
                  </a:moveTo>
                  <a:lnTo>
                    <a:pt x="993712" y="0"/>
                  </a:lnTo>
                  <a:cubicBezTo>
                    <a:pt x="1015418" y="0"/>
                    <a:pt x="1036235" y="8623"/>
                    <a:pt x="1051584" y="23971"/>
                  </a:cubicBezTo>
                  <a:cubicBezTo>
                    <a:pt x="1066932" y="39320"/>
                    <a:pt x="1075555" y="60137"/>
                    <a:pt x="1075555" y="81844"/>
                  </a:cubicBezTo>
                  <a:lnTo>
                    <a:pt x="1075555" y="780592"/>
                  </a:lnTo>
                  <a:cubicBezTo>
                    <a:pt x="1075555" y="825793"/>
                    <a:pt x="1038913" y="862436"/>
                    <a:pt x="993712" y="862436"/>
                  </a:cubicBezTo>
                  <a:lnTo>
                    <a:pt x="81844" y="862436"/>
                  </a:lnTo>
                  <a:cubicBezTo>
                    <a:pt x="60137" y="862436"/>
                    <a:pt x="39320" y="853813"/>
                    <a:pt x="23971" y="838465"/>
                  </a:cubicBezTo>
                  <a:cubicBezTo>
                    <a:pt x="8623" y="823116"/>
                    <a:pt x="0" y="802299"/>
                    <a:pt x="0" y="780592"/>
                  </a:cubicBezTo>
                  <a:lnTo>
                    <a:pt x="0" y="81844"/>
                  </a:lnTo>
                  <a:cubicBezTo>
                    <a:pt x="0" y="60137"/>
                    <a:pt x="8623" y="39320"/>
                    <a:pt x="23971" y="23971"/>
                  </a:cubicBezTo>
                  <a:cubicBezTo>
                    <a:pt x="39320" y="8623"/>
                    <a:pt x="60137" y="0"/>
                    <a:pt x="81844" y="0"/>
                  </a:cubicBezTo>
                  <a:close/>
                </a:path>
              </a:pathLst>
            </a:custGeom>
            <a:solidFill>
              <a:srgbClr val="FFFFFF">
                <a:alpha val="98824"/>
              </a:srgbClr>
            </a:solidFill>
          </p:spPr>
        </p:sp>
        <p:sp>
          <p:nvSpPr>
            <p:cNvPr id="17" name="TextBox 17"/>
            <p:cNvSpPr txBox="1"/>
            <p:nvPr/>
          </p:nvSpPr>
          <p:spPr>
            <a:xfrm>
              <a:off x="0" y="-19050"/>
              <a:ext cx="1075555" cy="881486"/>
            </a:xfrm>
            <a:prstGeom prst="rect">
              <a:avLst/>
            </a:prstGeom>
          </p:spPr>
          <p:txBody>
            <a:bodyPr lIns="50800" tIns="50800" rIns="50800" bIns="50800" rtlCol="0" anchor="ctr"/>
            <a:lstStyle/>
            <a:p>
              <a:pPr algn="ctr">
                <a:lnSpc>
                  <a:spcPts val="2859"/>
                </a:lnSpc>
              </a:pPr>
              <a:endParaRPr/>
            </a:p>
          </p:txBody>
        </p:sp>
      </p:grpSp>
      <p:grpSp>
        <p:nvGrpSpPr>
          <p:cNvPr id="18" name="Group 18"/>
          <p:cNvGrpSpPr/>
          <p:nvPr/>
        </p:nvGrpSpPr>
        <p:grpSpPr>
          <a:xfrm>
            <a:off x="13046312" y="6157334"/>
            <a:ext cx="2932415" cy="847111"/>
            <a:chOff x="0" y="0"/>
            <a:chExt cx="1075555" cy="310705"/>
          </a:xfrm>
        </p:grpSpPr>
        <p:sp>
          <p:nvSpPr>
            <p:cNvPr id="19" name="Freeform 19"/>
            <p:cNvSpPr/>
            <p:nvPr/>
          </p:nvSpPr>
          <p:spPr>
            <a:xfrm>
              <a:off x="0" y="0"/>
              <a:ext cx="1075555" cy="310705"/>
            </a:xfrm>
            <a:custGeom>
              <a:avLst/>
              <a:gdLst/>
              <a:ahLst/>
              <a:cxnLst/>
              <a:rect l="l" t="t" r="r" b="b"/>
              <a:pathLst>
                <a:path w="1075555" h="310705">
                  <a:moveTo>
                    <a:pt x="81844" y="0"/>
                  </a:moveTo>
                  <a:lnTo>
                    <a:pt x="993712" y="0"/>
                  </a:lnTo>
                  <a:cubicBezTo>
                    <a:pt x="1015418" y="0"/>
                    <a:pt x="1036235" y="8623"/>
                    <a:pt x="1051584" y="23971"/>
                  </a:cubicBezTo>
                  <a:cubicBezTo>
                    <a:pt x="1066932" y="39320"/>
                    <a:pt x="1075555" y="60137"/>
                    <a:pt x="1075555" y="81844"/>
                  </a:cubicBezTo>
                  <a:lnTo>
                    <a:pt x="1075555" y="228861"/>
                  </a:lnTo>
                  <a:cubicBezTo>
                    <a:pt x="1075555" y="250567"/>
                    <a:pt x="1066932" y="271385"/>
                    <a:pt x="1051584" y="286733"/>
                  </a:cubicBezTo>
                  <a:cubicBezTo>
                    <a:pt x="1036235" y="302082"/>
                    <a:pt x="1015418" y="310705"/>
                    <a:pt x="993712" y="310705"/>
                  </a:cubicBezTo>
                  <a:lnTo>
                    <a:pt x="81844" y="310705"/>
                  </a:lnTo>
                  <a:cubicBezTo>
                    <a:pt x="36643" y="310705"/>
                    <a:pt x="0" y="274062"/>
                    <a:pt x="0" y="228861"/>
                  </a:cubicBezTo>
                  <a:lnTo>
                    <a:pt x="0" y="81844"/>
                  </a:lnTo>
                  <a:cubicBezTo>
                    <a:pt x="0" y="60137"/>
                    <a:pt x="8623" y="39320"/>
                    <a:pt x="23971" y="23971"/>
                  </a:cubicBezTo>
                  <a:cubicBezTo>
                    <a:pt x="39320" y="8623"/>
                    <a:pt x="60137" y="0"/>
                    <a:pt x="81844" y="0"/>
                  </a:cubicBezTo>
                  <a:close/>
                </a:path>
              </a:pathLst>
            </a:custGeom>
            <a:solidFill>
              <a:srgbClr val="FFFFFF">
                <a:alpha val="98824"/>
              </a:srgbClr>
            </a:solidFill>
          </p:spPr>
        </p:sp>
        <p:sp>
          <p:nvSpPr>
            <p:cNvPr id="20" name="TextBox 20"/>
            <p:cNvSpPr txBox="1"/>
            <p:nvPr/>
          </p:nvSpPr>
          <p:spPr>
            <a:xfrm>
              <a:off x="0" y="-19050"/>
              <a:ext cx="1075555" cy="329755"/>
            </a:xfrm>
            <a:prstGeom prst="rect">
              <a:avLst/>
            </a:prstGeom>
          </p:spPr>
          <p:txBody>
            <a:bodyPr lIns="50800" tIns="50800" rIns="50800" bIns="50800" rtlCol="0" anchor="ctr"/>
            <a:lstStyle/>
            <a:p>
              <a:pPr algn="ctr">
                <a:lnSpc>
                  <a:spcPts val="2859"/>
                </a:lnSpc>
              </a:pPr>
              <a:endParaRPr/>
            </a:p>
          </p:txBody>
        </p:sp>
      </p:grpSp>
      <p:sp>
        <p:nvSpPr>
          <p:cNvPr id="21" name="Freeform 21"/>
          <p:cNvSpPr/>
          <p:nvPr/>
        </p:nvSpPr>
        <p:spPr>
          <a:xfrm rot="-1885381">
            <a:off x="12158125" y="7633280"/>
            <a:ext cx="1776375" cy="501826"/>
          </a:xfrm>
          <a:custGeom>
            <a:avLst/>
            <a:gdLst/>
            <a:ahLst/>
            <a:cxnLst/>
            <a:rect l="l" t="t" r="r" b="b"/>
            <a:pathLst>
              <a:path w="1776375" h="501826">
                <a:moveTo>
                  <a:pt x="0" y="0"/>
                </a:moveTo>
                <a:lnTo>
                  <a:pt x="1776374" y="0"/>
                </a:lnTo>
                <a:lnTo>
                  <a:pt x="1776374" y="501826"/>
                </a:lnTo>
                <a:lnTo>
                  <a:pt x="0" y="50182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2" name="TextBox 22"/>
          <p:cNvSpPr txBox="1"/>
          <p:nvPr/>
        </p:nvSpPr>
        <p:spPr>
          <a:xfrm>
            <a:off x="1538887" y="1195362"/>
            <a:ext cx="12973631" cy="1490408"/>
          </a:xfrm>
          <a:prstGeom prst="rect">
            <a:avLst/>
          </a:prstGeom>
        </p:spPr>
        <p:txBody>
          <a:bodyPr wrap="square" lIns="0" tIns="0" rIns="0" bIns="0" rtlCol="0" anchor="t">
            <a:spAutoFit/>
          </a:bodyPr>
          <a:lstStyle/>
          <a:p>
            <a:pPr marL="0" lvl="0" indent="0" algn="l">
              <a:lnSpc>
                <a:spcPts val="13015"/>
              </a:lnSpc>
              <a:spcBef>
                <a:spcPct val="0"/>
              </a:spcBef>
            </a:pPr>
            <a:r>
              <a:rPr lang="en-US" sz="8000" b="1" spc="924" dirty="0" smtClean="0">
                <a:solidFill>
                  <a:srgbClr val="103E8B"/>
                </a:solidFill>
                <a:latin typeface="Oswald Bold"/>
                <a:ea typeface="Oswald Bold"/>
                <a:cs typeface="Oswald Bold"/>
                <a:sym typeface="Oswald Bold"/>
              </a:rPr>
              <a:t>Communication toolkit </a:t>
            </a:r>
            <a:endParaRPr lang="en-US" sz="8000" b="1" spc="924" dirty="0">
              <a:solidFill>
                <a:srgbClr val="103E8B"/>
              </a:solidFill>
              <a:latin typeface="Oswald Bold"/>
              <a:ea typeface="Oswald Bold"/>
              <a:cs typeface="Oswald Bold"/>
              <a:sym typeface="Oswald Bold"/>
            </a:endParaRPr>
          </a:p>
        </p:txBody>
      </p:sp>
      <p:sp>
        <p:nvSpPr>
          <p:cNvPr id="25" name="TextBox 25"/>
          <p:cNvSpPr txBox="1"/>
          <p:nvPr/>
        </p:nvSpPr>
        <p:spPr>
          <a:xfrm>
            <a:off x="9258648" y="7912457"/>
            <a:ext cx="2556583" cy="458848"/>
          </a:xfrm>
          <a:prstGeom prst="rect">
            <a:avLst/>
          </a:prstGeom>
        </p:spPr>
        <p:txBody>
          <a:bodyPr lIns="0" tIns="0" rIns="0" bIns="0" rtlCol="0" anchor="t">
            <a:spAutoFit/>
          </a:bodyPr>
          <a:lstStyle/>
          <a:p>
            <a:pPr marL="0" lvl="0" indent="0" algn="ctr">
              <a:lnSpc>
                <a:spcPts val="3737"/>
              </a:lnSpc>
              <a:spcBef>
                <a:spcPct val="0"/>
              </a:spcBef>
            </a:pPr>
            <a:r>
              <a:rPr lang="en-US" sz="2708" spc="265">
                <a:solidFill>
                  <a:srgbClr val="231F20"/>
                </a:solidFill>
                <a:latin typeface="Oswald"/>
                <a:ea typeface="Oswald"/>
                <a:cs typeface="Oswald"/>
                <a:sym typeface="Oswald"/>
              </a:rPr>
              <a:t>IPSUM</a:t>
            </a:r>
          </a:p>
        </p:txBody>
      </p:sp>
      <p:sp>
        <p:nvSpPr>
          <p:cNvPr id="26" name="TextBox 26"/>
          <p:cNvSpPr txBox="1"/>
          <p:nvPr/>
        </p:nvSpPr>
        <p:spPr>
          <a:xfrm>
            <a:off x="9280843" y="5450456"/>
            <a:ext cx="2534389" cy="2032053"/>
          </a:xfrm>
          <a:prstGeom prst="rect">
            <a:avLst/>
          </a:prstGeom>
        </p:spPr>
        <p:txBody>
          <a:bodyPr lIns="0" tIns="0" rIns="0" bIns="0" rtlCol="0" anchor="t">
            <a:spAutoFit/>
          </a:bodyPr>
          <a:lstStyle/>
          <a:p>
            <a:pPr algn="ctr">
              <a:lnSpc>
                <a:spcPts val="2338"/>
              </a:lnSpc>
            </a:pPr>
            <a:r>
              <a:rPr lang="en-US" sz="1670" dirty="0" err="1">
                <a:solidFill>
                  <a:srgbClr val="100F0D"/>
                </a:solidFill>
                <a:latin typeface="Montserrat Light"/>
                <a:ea typeface="Montserrat Light"/>
                <a:cs typeface="Montserrat Light"/>
                <a:sym typeface="Montserrat Light"/>
              </a:rPr>
              <a:t>Lorem</a:t>
            </a:r>
            <a:r>
              <a:rPr lang="en-US" sz="1670" dirty="0">
                <a:solidFill>
                  <a:srgbClr val="100F0D"/>
                </a:solidFill>
                <a:latin typeface="Montserrat Light"/>
                <a:ea typeface="Montserrat Light"/>
                <a:cs typeface="Montserrat Light"/>
                <a:sym typeface="Montserrat Light"/>
              </a:rPr>
              <a:t> </a:t>
            </a:r>
            <a:r>
              <a:rPr lang="en-US" sz="1670" dirty="0" err="1">
                <a:solidFill>
                  <a:srgbClr val="100F0D"/>
                </a:solidFill>
                <a:latin typeface="Montserrat Light"/>
                <a:ea typeface="Montserrat Light"/>
                <a:cs typeface="Montserrat Light"/>
                <a:sym typeface="Montserrat Light"/>
              </a:rPr>
              <a:t>ipsum</a:t>
            </a:r>
            <a:r>
              <a:rPr lang="en-US" sz="1670" dirty="0">
                <a:solidFill>
                  <a:srgbClr val="100F0D"/>
                </a:solidFill>
                <a:latin typeface="Montserrat Light"/>
                <a:ea typeface="Montserrat Light"/>
                <a:cs typeface="Montserrat Light"/>
                <a:sym typeface="Montserrat Light"/>
              </a:rPr>
              <a:t> dolor sit </a:t>
            </a:r>
            <a:r>
              <a:rPr lang="en-US" sz="1670" dirty="0" err="1">
                <a:solidFill>
                  <a:srgbClr val="100F0D"/>
                </a:solidFill>
                <a:latin typeface="Montserrat Light"/>
                <a:ea typeface="Montserrat Light"/>
                <a:cs typeface="Montserrat Light"/>
                <a:sym typeface="Montserrat Light"/>
              </a:rPr>
              <a:t>amet</a:t>
            </a:r>
            <a:r>
              <a:rPr lang="en-US" sz="1670" dirty="0">
                <a:solidFill>
                  <a:srgbClr val="100F0D"/>
                </a:solidFill>
                <a:latin typeface="Montserrat Light"/>
                <a:ea typeface="Montserrat Light"/>
                <a:cs typeface="Montserrat Light"/>
                <a:sym typeface="Montserrat Light"/>
              </a:rPr>
              <a:t>, </a:t>
            </a:r>
            <a:r>
              <a:rPr lang="en-US" sz="1670" dirty="0" err="1">
                <a:solidFill>
                  <a:srgbClr val="100F0D"/>
                </a:solidFill>
                <a:latin typeface="Montserrat Light"/>
                <a:ea typeface="Montserrat Light"/>
                <a:cs typeface="Montserrat Light"/>
                <a:sym typeface="Montserrat Light"/>
              </a:rPr>
              <a:t>consectetur</a:t>
            </a:r>
            <a:r>
              <a:rPr lang="en-US" sz="1670" dirty="0">
                <a:solidFill>
                  <a:srgbClr val="100F0D"/>
                </a:solidFill>
                <a:latin typeface="Montserrat Light"/>
                <a:ea typeface="Montserrat Light"/>
                <a:cs typeface="Montserrat Light"/>
                <a:sym typeface="Montserrat Light"/>
              </a:rPr>
              <a:t> </a:t>
            </a:r>
            <a:r>
              <a:rPr lang="en-US" sz="1670" dirty="0" err="1">
                <a:solidFill>
                  <a:srgbClr val="100F0D"/>
                </a:solidFill>
                <a:latin typeface="Montserrat Light"/>
                <a:ea typeface="Montserrat Light"/>
                <a:cs typeface="Montserrat Light"/>
                <a:sym typeface="Montserrat Light"/>
              </a:rPr>
              <a:t>adipiscing</a:t>
            </a:r>
            <a:r>
              <a:rPr lang="en-US" sz="1670" dirty="0">
                <a:solidFill>
                  <a:srgbClr val="100F0D"/>
                </a:solidFill>
                <a:latin typeface="Montserrat Light"/>
                <a:ea typeface="Montserrat Light"/>
                <a:cs typeface="Montserrat Light"/>
                <a:sym typeface="Montserrat Light"/>
              </a:rPr>
              <a:t> </a:t>
            </a:r>
            <a:r>
              <a:rPr lang="en-US" sz="1670" dirty="0" err="1">
                <a:solidFill>
                  <a:srgbClr val="100F0D"/>
                </a:solidFill>
                <a:latin typeface="Montserrat Light"/>
                <a:ea typeface="Montserrat Light"/>
                <a:cs typeface="Montserrat Light"/>
                <a:sym typeface="Montserrat Light"/>
              </a:rPr>
              <a:t>elit</a:t>
            </a:r>
            <a:r>
              <a:rPr lang="en-US" sz="1670" dirty="0">
                <a:solidFill>
                  <a:srgbClr val="100F0D"/>
                </a:solidFill>
                <a:latin typeface="Montserrat Light"/>
                <a:ea typeface="Montserrat Light"/>
                <a:cs typeface="Montserrat Light"/>
                <a:sym typeface="Montserrat Light"/>
              </a:rPr>
              <a:t>. </a:t>
            </a:r>
            <a:r>
              <a:rPr lang="en-US" sz="1670" dirty="0" err="1">
                <a:solidFill>
                  <a:srgbClr val="100F0D"/>
                </a:solidFill>
                <a:latin typeface="Montserrat Light"/>
                <a:ea typeface="Montserrat Light"/>
                <a:cs typeface="Montserrat Light"/>
                <a:sym typeface="Montserrat Light"/>
              </a:rPr>
              <a:t>Duis</a:t>
            </a:r>
            <a:r>
              <a:rPr lang="en-US" sz="1670" dirty="0">
                <a:solidFill>
                  <a:srgbClr val="100F0D"/>
                </a:solidFill>
                <a:latin typeface="Montserrat Light"/>
                <a:ea typeface="Montserrat Light"/>
                <a:cs typeface="Montserrat Light"/>
                <a:sym typeface="Montserrat Light"/>
              </a:rPr>
              <a:t> </a:t>
            </a:r>
            <a:r>
              <a:rPr lang="en-US" sz="1670" dirty="0" err="1">
                <a:solidFill>
                  <a:srgbClr val="100F0D"/>
                </a:solidFill>
                <a:latin typeface="Montserrat Light"/>
                <a:ea typeface="Montserrat Light"/>
                <a:cs typeface="Montserrat Light"/>
                <a:sym typeface="Montserrat Light"/>
              </a:rPr>
              <a:t>vulputate</a:t>
            </a:r>
            <a:r>
              <a:rPr lang="en-US" sz="1670" dirty="0">
                <a:solidFill>
                  <a:srgbClr val="100F0D"/>
                </a:solidFill>
                <a:latin typeface="Montserrat Light"/>
                <a:ea typeface="Montserrat Light"/>
                <a:cs typeface="Montserrat Light"/>
                <a:sym typeface="Montserrat Light"/>
              </a:rPr>
              <a:t> </a:t>
            </a:r>
            <a:r>
              <a:rPr lang="en-US" sz="1670" dirty="0" err="1">
                <a:solidFill>
                  <a:srgbClr val="100F0D"/>
                </a:solidFill>
                <a:latin typeface="Montserrat Light"/>
                <a:ea typeface="Montserrat Light"/>
                <a:cs typeface="Montserrat Light"/>
                <a:sym typeface="Montserrat Light"/>
              </a:rPr>
              <a:t>nulla</a:t>
            </a:r>
            <a:r>
              <a:rPr lang="en-US" sz="1670" dirty="0">
                <a:solidFill>
                  <a:srgbClr val="100F0D"/>
                </a:solidFill>
                <a:latin typeface="Montserrat Light"/>
                <a:ea typeface="Montserrat Light"/>
                <a:cs typeface="Montserrat Light"/>
                <a:sym typeface="Montserrat Light"/>
              </a:rPr>
              <a:t> at ante </a:t>
            </a:r>
            <a:r>
              <a:rPr lang="en-US" sz="1670" dirty="0" err="1">
                <a:solidFill>
                  <a:srgbClr val="100F0D"/>
                </a:solidFill>
                <a:latin typeface="Montserrat Light"/>
                <a:ea typeface="Montserrat Light"/>
                <a:cs typeface="Montserrat Light"/>
                <a:sym typeface="Montserrat Light"/>
              </a:rPr>
              <a:t>rhoncus</a:t>
            </a:r>
            <a:r>
              <a:rPr lang="en-US" sz="1670" dirty="0">
                <a:solidFill>
                  <a:srgbClr val="100F0D"/>
                </a:solidFill>
                <a:latin typeface="Montserrat Light"/>
                <a:ea typeface="Montserrat Light"/>
                <a:cs typeface="Montserrat Light"/>
                <a:sym typeface="Montserrat Light"/>
              </a:rPr>
              <a:t>, </a:t>
            </a:r>
            <a:r>
              <a:rPr lang="en-US" sz="1670" dirty="0" err="1">
                <a:solidFill>
                  <a:srgbClr val="100F0D"/>
                </a:solidFill>
                <a:latin typeface="Montserrat Light"/>
                <a:ea typeface="Montserrat Light"/>
                <a:cs typeface="Montserrat Light"/>
                <a:sym typeface="Montserrat Light"/>
              </a:rPr>
              <a:t>vel</a:t>
            </a:r>
            <a:r>
              <a:rPr lang="en-US" sz="1670" dirty="0">
                <a:solidFill>
                  <a:srgbClr val="100F0D"/>
                </a:solidFill>
                <a:latin typeface="Montserrat Light"/>
                <a:ea typeface="Montserrat Light"/>
                <a:cs typeface="Montserrat Light"/>
                <a:sym typeface="Montserrat Light"/>
              </a:rPr>
              <a:t> </a:t>
            </a:r>
            <a:r>
              <a:rPr lang="en-US" sz="1670" dirty="0" err="1">
                <a:solidFill>
                  <a:srgbClr val="100F0D"/>
                </a:solidFill>
                <a:latin typeface="Montserrat Light"/>
                <a:ea typeface="Montserrat Light"/>
                <a:cs typeface="Montserrat Light"/>
                <a:sym typeface="Montserrat Light"/>
              </a:rPr>
              <a:t>efficitur</a:t>
            </a:r>
            <a:r>
              <a:rPr lang="en-US" sz="1670" dirty="0">
                <a:solidFill>
                  <a:srgbClr val="100F0D"/>
                </a:solidFill>
                <a:latin typeface="Montserrat Light"/>
                <a:ea typeface="Montserrat Light"/>
                <a:cs typeface="Montserrat Light"/>
                <a:sym typeface="Montserrat Light"/>
              </a:rPr>
              <a:t> </a:t>
            </a:r>
            <a:r>
              <a:rPr lang="en-US" sz="1670" dirty="0" err="1">
                <a:solidFill>
                  <a:srgbClr val="100F0D"/>
                </a:solidFill>
                <a:latin typeface="Montserrat Light"/>
                <a:ea typeface="Montserrat Light"/>
                <a:cs typeface="Montserrat Light"/>
                <a:sym typeface="Montserrat Light"/>
              </a:rPr>
              <a:t>felis</a:t>
            </a:r>
            <a:r>
              <a:rPr lang="en-US" sz="1670" dirty="0">
                <a:solidFill>
                  <a:srgbClr val="100F0D"/>
                </a:solidFill>
                <a:latin typeface="Montserrat Light"/>
                <a:ea typeface="Montserrat Light"/>
                <a:cs typeface="Montserrat Light"/>
                <a:sym typeface="Montserrat Light"/>
              </a:rPr>
              <a:t> </a:t>
            </a:r>
            <a:r>
              <a:rPr lang="en-US" sz="1670" dirty="0" err="1">
                <a:solidFill>
                  <a:srgbClr val="100F0D"/>
                </a:solidFill>
                <a:latin typeface="Montserrat Light"/>
                <a:ea typeface="Montserrat Light"/>
                <a:cs typeface="Montserrat Light"/>
                <a:sym typeface="Montserrat Light"/>
              </a:rPr>
              <a:t>condimentum</a:t>
            </a:r>
            <a:r>
              <a:rPr lang="en-US" sz="1670" dirty="0">
                <a:solidFill>
                  <a:srgbClr val="100F0D"/>
                </a:solidFill>
                <a:latin typeface="Montserrat Light"/>
                <a:ea typeface="Montserrat Light"/>
                <a:cs typeface="Montserrat Light"/>
                <a:sym typeface="Montserrat Light"/>
              </a:rPr>
              <a:t>. </a:t>
            </a:r>
            <a:r>
              <a:rPr lang="en-US" sz="1670" dirty="0" err="1">
                <a:solidFill>
                  <a:srgbClr val="100F0D"/>
                </a:solidFill>
                <a:latin typeface="Montserrat Light"/>
                <a:ea typeface="Montserrat Light"/>
                <a:cs typeface="Montserrat Light"/>
                <a:sym typeface="Montserrat Light"/>
              </a:rPr>
              <a:t>Proin</a:t>
            </a:r>
            <a:r>
              <a:rPr lang="en-US" sz="1670" dirty="0">
                <a:solidFill>
                  <a:srgbClr val="100F0D"/>
                </a:solidFill>
                <a:latin typeface="Montserrat Light"/>
                <a:ea typeface="Montserrat Light"/>
                <a:cs typeface="Montserrat Light"/>
                <a:sym typeface="Montserrat Light"/>
              </a:rPr>
              <a:t> </a:t>
            </a:r>
            <a:r>
              <a:rPr lang="en-US" sz="1670" dirty="0" err="1">
                <a:solidFill>
                  <a:srgbClr val="100F0D"/>
                </a:solidFill>
                <a:latin typeface="Montserrat Light"/>
                <a:ea typeface="Montserrat Light"/>
                <a:cs typeface="Montserrat Light"/>
                <a:sym typeface="Montserrat Light"/>
              </a:rPr>
              <a:t>odio</a:t>
            </a:r>
            <a:r>
              <a:rPr lang="en-US" sz="1670" dirty="0">
                <a:solidFill>
                  <a:srgbClr val="100F0D"/>
                </a:solidFill>
                <a:latin typeface="Montserrat Light"/>
                <a:ea typeface="Montserrat Light"/>
                <a:cs typeface="Montserrat Light"/>
                <a:sym typeface="Montserrat Light"/>
              </a:rPr>
              <a:t> </a:t>
            </a:r>
            <a:r>
              <a:rPr lang="en-US" sz="1670" dirty="0" err="1">
                <a:solidFill>
                  <a:srgbClr val="100F0D"/>
                </a:solidFill>
                <a:latin typeface="Montserrat Light"/>
                <a:ea typeface="Montserrat Light"/>
                <a:cs typeface="Montserrat Light"/>
                <a:sym typeface="Montserrat Light"/>
              </a:rPr>
              <a:t>odio</a:t>
            </a:r>
            <a:r>
              <a:rPr lang="en-US" sz="1670" dirty="0">
                <a:solidFill>
                  <a:srgbClr val="100F0D"/>
                </a:solidFill>
                <a:latin typeface="Montserrat Light"/>
                <a:ea typeface="Montserrat Light"/>
                <a:cs typeface="Montserrat Light"/>
                <a:sym typeface="Montserrat Light"/>
              </a:rPr>
              <a:t>.</a:t>
            </a:r>
          </a:p>
        </p:txBody>
      </p:sp>
      <p:sp>
        <p:nvSpPr>
          <p:cNvPr id="30" name="TextBox 30"/>
          <p:cNvSpPr txBox="1"/>
          <p:nvPr/>
        </p:nvSpPr>
        <p:spPr>
          <a:xfrm>
            <a:off x="1538888" y="3066436"/>
            <a:ext cx="8485306" cy="776944"/>
          </a:xfrm>
          <a:prstGeom prst="rect">
            <a:avLst/>
          </a:prstGeom>
        </p:spPr>
        <p:txBody>
          <a:bodyPr wrap="square" lIns="0" tIns="0" rIns="0" bIns="0" rtlCol="0" anchor="t">
            <a:spAutoFit/>
          </a:bodyPr>
          <a:lstStyle/>
          <a:p>
            <a:pPr>
              <a:lnSpc>
                <a:spcPts val="3060"/>
              </a:lnSpc>
            </a:pPr>
            <a:r>
              <a:rPr lang="en-US" sz="2400" dirty="0" smtClean="0"/>
              <a:t>In the section “Communication Toolkit” there are all useful contents for the communication of the projects. </a:t>
            </a:r>
            <a:endParaRPr lang="en-US" sz="2400"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5924" y="4610100"/>
            <a:ext cx="12669838" cy="4500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Freeform 31"/>
          <p:cNvSpPr/>
          <p:nvPr/>
        </p:nvSpPr>
        <p:spPr>
          <a:xfrm rot="887923">
            <a:off x="-5943932" y="6930179"/>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2" name="Freeform 32"/>
          <p:cNvSpPr/>
          <p:nvPr/>
        </p:nvSpPr>
        <p:spPr>
          <a:xfrm>
            <a:off x="11917903" y="2901261"/>
            <a:ext cx="3675664" cy="1107294"/>
          </a:xfrm>
          <a:custGeom>
            <a:avLst/>
            <a:gdLst/>
            <a:ahLst/>
            <a:cxnLst/>
            <a:rect l="l" t="t" r="r" b="b"/>
            <a:pathLst>
              <a:path w="3675664" h="1107294">
                <a:moveTo>
                  <a:pt x="0" y="0"/>
                </a:moveTo>
                <a:lnTo>
                  <a:pt x="3675664" y="0"/>
                </a:lnTo>
                <a:lnTo>
                  <a:pt x="3675664" y="1107293"/>
                </a:lnTo>
                <a:lnTo>
                  <a:pt x="0" y="1107293"/>
                </a:lnTo>
                <a:lnTo>
                  <a:pt x="0" y="0"/>
                </a:lnTo>
                <a:close/>
              </a:path>
            </a:pathLst>
          </a:custGeom>
          <a:blipFill>
            <a:blip r:embed="rId7"/>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57863">
            <a:off x="-571305" y="6150994"/>
            <a:ext cx="21273218" cy="9128145"/>
          </a:xfrm>
          <a:custGeom>
            <a:avLst/>
            <a:gdLst/>
            <a:ahLst/>
            <a:cxnLst/>
            <a:rect l="l" t="t" r="r" b="b"/>
            <a:pathLst>
              <a:path w="21273218" h="9128145">
                <a:moveTo>
                  <a:pt x="0" y="0"/>
                </a:moveTo>
                <a:lnTo>
                  <a:pt x="21273219" y="0"/>
                </a:lnTo>
                <a:lnTo>
                  <a:pt x="21273219" y="9128145"/>
                </a:lnTo>
                <a:lnTo>
                  <a:pt x="0" y="912814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1885510" y="8765585"/>
            <a:ext cx="4128022" cy="437161"/>
          </a:xfrm>
          <a:custGeom>
            <a:avLst/>
            <a:gdLst/>
            <a:ahLst/>
            <a:cxnLst/>
            <a:rect l="l" t="t" r="r" b="b"/>
            <a:pathLst>
              <a:path w="4128022" h="437161">
                <a:moveTo>
                  <a:pt x="0" y="0"/>
                </a:moveTo>
                <a:lnTo>
                  <a:pt x="4128022" y="0"/>
                </a:lnTo>
                <a:lnTo>
                  <a:pt x="4128022" y="437161"/>
                </a:lnTo>
                <a:lnTo>
                  <a:pt x="0" y="437161"/>
                </a:lnTo>
                <a:lnTo>
                  <a:pt x="0" y="0"/>
                </a:lnTo>
                <a:close/>
              </a:path>
            </a:pathLst>
          </a:custGeom>
          <a:blipFill>
            <a:blip r:embed="rId4"/>
            <a:stretch>
              <a:fillRect t="-86495"/>
            </a:stretch>
          </a:blipFill>
        </p:spPr>
      </p:sp>
      <p:grpSp>
        <p:nvGrpSpPr>
          <p:cNvPr id="4" name="Group 4"/>
          <p:cNvGrpSpPr/>
          <p:nvPr/>
        </p:nvGrpSpPr>
        <p:grpSpPr>
          <a:xfrm>
            <a:off x="11900353" y="4678112"/>
            <a:ext cx="4113179" cy="4087473"/>
            <a:chOff x="0" y="0"/>
            <a:chExt cx="1279723" cy="1271725"/>
          </a:xfrm>
        </p:grpSpPr>
        <p:sp>
          <p:nvSpPr>
            <p:cNvPr id="5" name="Freeform 5"/>
            <p:cNvSpPr/>
            <p:nvPr/>
          </p:nvSpPr>
          <p:spPr>
            <a:xfrm>
              <a:off x="0" y="0"/>
              <a:ext cx="1279723" cy="1271725"/>
            </a:xfrm>
            <a:custGeom>
              <a:avLst/>
              <a:gdLst/>
              <a:ahLst/>
              <a:cxnLst/>
              <a:rect l="l" t="t" r="r" b="b"/>
              <a:pathLst>
                <a:path w="1279723" h="1271725">
                  <a:moveTo>
                    <a:pt x="0" y="0"/>
                  </a:moveTo>
                  <a:lnTo>
                    <a:pt x="1279723" y="0"/>
                  </a:lnTo>
                  <a:lnTo>
                    <a:pt x="1279723" y="1271725"/>
                  </a:lnTo>
                  <a:lnTo>
                    <a:pt x="0" y="1271725"/>
                  </a:lnTo>
                  <a:close/>
                </a:path>
              </a:pathLst>
            </a:custGeom>
            <a:solidFill>
              <a:srgbClr val="A6A6A6"/>
            </a:solidFill>
          </p:spPr>
        </p:sp>
        <p:sp>
          <p:nvSpPr>
            <p:cNvPr id="6" name="TextBox 6"/>
            <p:cNvSpPr txBox="1"/>
            <p:nvPr/>
          </p:nvSpPr>
          <p:spPr>
            <a:xfrm>
              <a:off x="0" y="-57150"/>
              <a:ext cx="1279723" cy="1328875"/>
            </a:xfrm>
            <a:prstGeom prst="rect">
              <a:avLst/>
            </a:prstGeom>
          </p:spPr>
          <p:txBody>
            <a:bodyPr lIns="50800" tIns="50800" rIns="50800" bIns="50800" rtlCol="0" anchor="ctr"/>
            <a:lstStyle/>
            <a:p>
              <a:pPr marL="0" lvl="0" indent="0" algn="ctr">
                <a:lnSpc>
                  <a:spcPts val="4114"/>
                </a:lnSpc>
                <a:spcBef>
                  <a:spcPct val="0"/>
                </a:spcBef>
              </a:pPr>
              <a:endParaRPr/>
            </a:p>
          </p:txBody>
        </p:sp>
      </p:grpSp>
      <p:sp>
        <p:nvSpPr>
          <p:cNvPr id="7" name="Freeform 7"/>
          <p:cNvSpPr/>
          <p:nvPr/>
        </p:nvSpPr>
        <p:spPr>
          <a:xfrm>
            <a:off x="7080191" y="8765585"/>
            <a:ext cx="4128022" cy="437161"/>
          </a:xfrm>
          <a:custGeom>
            <a:avLst/>
            <a:gdLst/>
            <a:ahLst/>
            <a:cxnLst/>
            <a:rect l="l" t="t" r="r" b="b"/>
            <a:pathLst>
              <a:path w="4128022" h="437161">
                <a:moveTo>
                  <a:pt x="0" y="0"/>
                </a:moveTo>
                <a:lnTo>
                  <a:pt x="4128021" y="0"/>
                </a:lnTo>
                <a:lnTo>
                  <a:pt x="4128021" y="437161"/>
                </a:lnTo>
                <a:lnTo>
                  <a:pt x="0" y="437161"/>
                </a:lnTo>
                <a:lnTo>
                  <a:pt x="0" y="0"/>
                </a:lnTo>
                <a:close/>
              </a:path>
            </a:pathLst>
          </a:custGeom>
          <a:blipFill>
            <a:blip r:embed="rId4"/>
            <a:stretch>
              <a:fillRect t="-86495"/>
            </a:stretch>
          </a:blipFill>
        </p:spPr>
      </p:sp>
      <p:grpSp>
        <p:nvGrpSpPr>
          <p:cNvPr id="8" name="Group 8"/>
          <p:cNvGrpSpPr/>
          <p:nvPr/>
        </p:nvGrpSpPr>
        <p:grpSpPr>
          <a:xfrm>
            <a:off x="7095033" y="4678112"/>
            <a:ext cx="4113179" cy="4087473"/>
            <a:chOff x="0" y="0"/>
            <a:chExt cx="1279723" cy="1271725"/>
          </a:xfrm>
        </p:grpSpPr>
        <p:sp>
          <p:nvSpPr>
            <p:cNvPr id="9" name="Freeform 9"/>
            <p:cNvSpPr/>
            <p:nvPr/>
          </p:nvSpPr>
          <p:spPr>
            <a:xfrm>
              <a:off x="0" y="0"/>
              <a:ext cx="1279723" cy="1271725"/>
            </a:xfrm>
            <a:custGeom>
              <a:avLst/>
              <a:gdLst/>
              <a:ahLst/>
              <a:cxnLst/>
              <a:rect l="l" t="t" r="r" b="b"/>
              <a:pathLst>
                <a:path w="1279723" h="1271725">
                  <a:moveTo>
                    <a:pt x="0" y="0"/>
                  </a:moveTo>
                  <a:lnTo>
                    <a:pt x="1279723" y="0"/>
                  </a:lnTo>
                  <a:lnTo>
                    <a:pt x="1279723" y="1271725"/>
                  </a:lnTo>
                  <a:lnTo>
                    <a:pt x="0" y="1271725"/>
                  </a:lnTo>
                  <a:close/>
                </a:path>
              </a:pathLst>
            </a:custGeom>
            <a:solidFill>
              <a:srgbClr val="A6A6A6"/>
            </a:solidFill>
          </p:spPr>
        </p:sp>
        <p:sp>
          <p:nvSpPr>
            <p:cNvPr id="10" name="TextBox 10"/>
            <p:cNvSpPr txBox="1"/>
            <p:nvPr/>
          </p:nvSpPr>
          <p:spPr>
            <a:xfrm>
              <a:off x="0" y="-57150"/>
              <a:ext cx="1279723" cy="1328875"/>
            </a:xfrm>
            <a:prstGeom prst="rect">
              <a:avLst/>
            </a:prstGeom>
          </p:spPr>
          <p:txBody>
            <a:bodyPr lIns="50800" tIns="50800" rIns="50800" bIns="50800" rtlCol="0" anchor="ctr"/>
            <a:lstStyle/>
            <a:p>
              <a:pPr marL="0" lvl="0" indent="0" algn="ctr">
                <a:lnSpc>
                  <a:spcPts val="4114"/>
                </a:lnSpc>
                <a:spcBef>
                  <a:spcPct val="0"/>
                </a:spcBef>
              </a:pPr>
              <a:endParaRPr/>
            </a:p>
          </p:txBody>
        </p:sp>
      </p:grpSp>
      <p:sp>
        <p:nvSpPr>
          <p:cNvPr id="11" name="Freeform 11"/>
          <p:cNvSpPr/>
          <p:nvPr/>
        </p:nvSpPr>
        <p:spPr>
          <a:xfrm>
            <a:off x="2274468" y="8765585"/>
            <a:ext cx="4128022" cy="437161"/>
          </a:xfrm>
          <a:custGeom>
            <a:avLst/>
            <a:gdLst/>
            <a:ahLst/>
            <a:cxnLst/>
            <a:rect l="l" t="t" r="r" b="b"/>
            <a:pathLst>
              <a:path w="4128022" h="437161">
                <a:moveTo>
                  <a:pt x="0" y="0"/>
                </a:moveTo>
                <a:lnTo>
                  <a:pt x="4128022" y="0"/>
                </a:lnTo>
                <a:lnTo>
                  <a:pt x="4128022" y="437161"/>
                </a:lnTo>
                <a:lnTo>
                  <a:pt x="0" y="437161"/>
                </a:lnTo>
                <a:lnTo>
                  <a:pt x="0" y="0"/>
                </a:lnTo>
                <a:close/>
              </a:path>
            </a:pathLst>
          </a:custGeom>
          <a:blipFill>
            <a:blip r:embed="rId4"/>
            <a:stretch>
              <a:fillRect t="-86495"/>
            </a:stretch>
          </a:blipFill>
        </p:spPr>
      </p:sp>
      <p:grpSp>
        <p:nvGrpSpPr>
          <p:cNvPr id="12" name="Group 12"/>
          <p:cNvGrpSpPr/>
          <p:nvPr/>
        </p:nvGrpSpPr>
        <p:grpSpPr>
          <a:xfrm>
            <a:off x="2289311" y="4678112"/>
            <a:ext cx="4113179" cy="4087473"/>
            <a:chOff x="0" y="0"/>
            <a:chExt cx="1279723" cy="1271725"/>
          </a:xfrm>
        </p:grpSpPr>
        <p:sp>
          <p:nvSpPr>
            <p:cNvPr id="13" name="Freeform 13"/>
            <p:cNvSpPr/>
            <p:nvPr/>
          </p:nvSpPr>
          <p:spPr>
            <a:xfrm>
              <a:off x="0" y="0"/>
              <a:ext cx="1279723" cy="1271725"/>
            </a:xfrm>
            <a:custGeom>
              <a:avLst/>
              <a:gdLst/>
              <a:ahLst/>
              <a:cxnLst/>
              <a:rect l="l" t="t" r="r" b="b"/>
              <a:pathLst>
                <a:path w="1279723" h="1271725">
                  <a:moveTo>
                    <a:pt x="0" y="0"/>
                  </a:moveTo>
                  <a:lnTo>
                    <a:pt x="1279723" y="0"/>
                  </a:lnTo>
                  <a:lnTo>
                    <a:pt x="1279723" y="1271725"/>
                  </a:lnTo>
                  <a:lnTo>
                    <a:pt x="0" y="1271725"/>
                  </a:lnTo>
                  <a:close/>
                </a:path>
              </a:pathLst>
            </a:custGeom>
            <a:solidFill>
              <a:srgbClr val="CCCCCC"/>
            </a:solidFill>
          </p:spPr>
        </p:sp>
        <p:sp>
          <p:nvSpPr>
            <p:cNvPr id="14" name="TextBox 14"/>
            <p:cNvSpPr txBox="1"/>
            <p:nvPr/>
          </p:nvSpPr>
          <p:spPr>
            <a:xfrm>
              <a:off x="0" y="-57150"/>
              <a:ext cx="1279723" cy="1328875"/>
            </a:xfrm>
            <a:prstGeom prst="rect">
              <a:avLst/>
            </a:prstGeom>
          </p:spPr>
          <p:txBody>
            <a:bodyPr lIns="50800" tIns="50800" rIns="50800" bIns="50800" rtlCol="0" anchor="ctr"/>
            <a:lstStyle/>
            <a:p>
              <a:pPr marL="0" lvl="0" indent="0" algn="ctr">
                <a:lnSpc>
                  <a:spcPts val="4114"/>
                </a:lnSpc>
                <a:spcBef>
                  <a:spcPct val="0"/>
                </a:spcBef>
              </a:pPr>
              <a:endParaRPr/>
            </a:p>
          </p:txBody>
        </p:sp>
      </p:grpSp>
      <p:grpSp>
        <p:nvGrpSpPr>
          <p:cNvPr id="15" name="Group 15"/>
          <p:cNvGrpSpPr/>
          <p:nvPr/>
        </p:nvGrpSpPr>
        <p:grpSpPr>
          <a:xfrm>
            <a:off x="3321316" y="3653528"/>
            <a:ext cx="2049168" cy="2049168"/>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03E8B"/>
            </a:solidFill>
          </p:spPr>
        </p:sp>
        <p:sp>
          <p:nvSpPr>
            <p:cNvPr id="17" name="TextBox 17"/>
            <p:cNvSpPr txBox="1"/>
            <p:nvPr/>
          </p:nvSpPr>
          <p:spPr>
            <a:xfrm>
              <a:off x="76200" y="19050"/>
              <a:ext cx="660400" cy="717550"/>
            </a:xfrm>
            <a:prstGeom prst="rect">
              <a:avLst/>
            </a:prstGeom>
          </p:spPr>
          <p:txBody>
            <a:bodyPr lIns="50800" tIns="50800" rIns="50800" bIns="50800" rtlCol="0" anchor="ctr"/>
            <a:lstStyle/>
            <a:p>
              <a:pPr marL="0" lvl="0" indent="0" algn="ctr">
                <a:lnSpc>
                  <a:spcPts val="4114"/>
                </a:lnSpc>
                <a:spcBef>
                  <a:spcPct val="0"/>
                </a:spcBef>
              </a:pPr>
              <a:endParaRPr/>
            </a:p>
          </p:txBody>
        </p:sp>
      </p:grpSp>
      <p:grpSp>
        <p:nvGrpSpPr>
          <p:cNvPr id="18" name="Group 18"/>
          <p:cNvGrpSpPr/>
          <p:nvPr/>
        </p:nvGrpSpPr>
        <p:grpSpPr>
          <a:xfrm>
            <a:off x="8119618" y="3653528"/>
            <a:ext cx="2049168" cy="2049168"/>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03E8B"/>
            </a:solidFill>
          </p:spPr>
          <p:txBody>
            <a:bodyPr/>
            <a:lstStyle/>
            <a:p>
              <a:endParaRPr lang="it-IT" dirty="0"/>
            </a:p>
          </p:txBody>
        </p:sp>
        <p:sp>
          <p:nvSpPr>
            <p:cNvPr id="20" name="TextBox 20"/>
            <p:cNvSpPr txBox="1"/>
            <p:nvPr/>
          </p:nvSpPr>
          <p:spPr>
            <a:xfrm>
              <a:off x="76200" y="19050"/>
              <a:ext cx="660400" cy="717550"/>
            </a:xfrm>
            <a:prstGeom prst="rect">
              <a:avLst/>
            </a:prstGeom>
          </p:spPr>
          <p:txBody>
            <a:bodyPr lIns="50800" tIns="50800" rIns="50800" bIns="50800" rtlCol="0" anchor="ctr"/>
            <a:lstStyle/>
            <a:p>
              <a:pPr marL="0" lvl="0" indent="0" algn="ctr">
                <a:lnSpc>
                  <a:spcPts val="4114"/>
                </a:lnSpc>
                <a:spcBef>
                  <a:spcPct val="0"/>
                </a:spcBef>
              </a:pPr>
              <a:endParaRPr/>
            </a:p>
          </p:txBody>
        </p:sp>
      </p:grpSp>
      <p:grpSp>
        <p:nvGrpSpPr>
          <p:cNvPr id="21" name="Group 21"/>
          <p:cNvGrpSpPr/>
          <p:nvPr/>
        </p:nvGrpSpPr>
        <p:grpSpPr>
          <a:xfrm>
            <a:off x="12933709" y="3653528"/>
            <a:ext cx="2049168" cy="2049168"/>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03E8B"/>
            </a:solidFill>
          </p:spPr>
        </p:sp>
        <p:sp>
          <p:nvSpPr>
            <p:cNvPr id="23" name="TextBox 23"/>
            <p:cNvSpPr txBox="1"/>
            <p:nvPr/>
          </p:nvSpPr>
          <p:spPr>
            <a:xfrm>
              <a:off x="76200" y="19050"/>
              <a:ext cx="660400" cy="717550"/>
            </a:xfrm>
            <a:prstGeom prst="rect">
              <a:avLst/>
            </a:prstGeom>
          </p:spPr>
          <p:txBody>
            <a:bodyPr lIns="50800" tIns="50800" rIns="50800" bIns="50800" rtlCol="0" anchor="ctr"/>
            <a:lstStyle/>
            <a:p>
              <a:pPr marL="0" lvl="0" indent="0" algn="ctr">
                <a:lnSpc>
                  <a:spcPts val="4114"/>
                </a:lnSpc>
                <a:spcBef>
                  <a:spcPct val="0"/>
                </a:spcBef>
              </a:pPr>
              <a:endParaRPr/>
            </a:p>
          </p:txBody>
        </p:sp>
      </p:grpSp>
      <p:sp>
        <p:nvSpPr>
          <p:cNvPr id="26" name="Freeform 26"/>
          <p:cNvSpPr/>
          <p:nvPr/>
        </p:nvSpPr>
        <p:spPr>
          <a:xfrm>
            <a:off x="13272985" y="3986188"/>
            <a:ext cx="1353071" cy="1353071"/>
          </a:xfrm>
          <a:custGeom>
            <a:avLst/>
            <a:gdLst/>
            <a:ahLst/>
            <a:cxnLst/>
            <a:rect l="l" t="t" r="r" b="b"/>
            <a:pathLst>
              <a:path w="1353071" h="1353071">
                <a:moveTo>
                  <a:pt x="0" y="0"/>
                </a:moveTo>
                <a:lnTo>
                  <a:pt x="1353071" y="0"/>
                </a:lnTo>
                <a:lnTo>
                  <a:pt x="1353071" y="1353071"/>
                </a:lnTo>
                <a:lnTo>
                  <a:pt x="0" y="1353071"/>
                </a:lnTo>
                <a:lnTo>
                  <a:pt x="0" y="0"/>
                </a:lnTo>
                <a:close/>
              </a:path>
            </a:pathLst>
          </a:custGeom>
          <a:blipFill>
            <a:blip r:embed="rId5">
              <a:extLst>
                <a:ext uri="{96DAC541-7B7A-43D3-8B79-37D633B846F1}">
                  <asvg:svgBlip xmlns:asvg="http://schemas.microsoft.com/office/drawing/2016/SVG/main" xmlns="" r:embed="rId10"/>
                </a:ext>
              </a:extLst>
            </a:blip>
            <a:stretch>
              <a:fillRect/>
            </a:stretch>
          </a:blipFill>
        </p:spPr>
      </p:sp>
      <p:sp>
        <p:nvSpPr>
          <p:cNvPr id="27" name="TextBox 27"/>
          <p:cNvSpPr txBox="1"/>
          <p:nvPr/>
        </p:nvSpPr>
        <p:spPr>
          <a:xfrm>
            <a:off x="2343797" y="1155414"/>
            <a:ext cx="13617940" cy="1594138"/>
          </a:xfrm>
          <a:prstGeom prst="rect">
            <a:avLst/>
          </a:prstGeom>
        </p:spPr>
        <p:txBody>
          <a:bodyPr lIns="0" tIns="0" rIns="0" bIns="0" rtlCol="0" anchor="t">
            <a:spAutoFit/>
          </a:bodyPr>
          <a:lstStyle/>
          <a:p>
            <a:pPr marL="0" lvl="0" indent="0" algn="ctr">
              <a:lnSpc>
                <a:spcPts val="13015"/>
              </a:lnSpc>
              <a:spcBef>
                <a:spcPct val="0"/>
              </a:spcBef>
            </a:pPr>
            <a:r>
              <a:rPr lang="en-US" sz="9431" b="1" spc="924" dirty="0" smtClean="0">
                <a:solidFill>
                  <a:srgbClr val="103E8B"/>
                </a:solidFill>
                <a:latin typeface="Oswald Bold"/>
                <a:ea typeface="Oswald Bold"/>
                <a:cs typeface="Oswald Bold"/>
                <a:sym typeface="Oswald Bold"/>
              </a:rPr>
              <a:t>Communication guide</a:t>
            </a:r>
            <a:endParaRPr lang="en-US" sz="9431" b="1" spc="924" dirty="0">
              <a:solidFill>
                <a:srgbClr val="103E8B"/>
              </a:solidFill>
              <a:latin typeface="Oswald Bold"/>
              <a:ea typeface="Oswald Bold"/>
              <a:cs typeface="Oswald Bold"/>
              <a:sym typeface="Oswald Bold"/>
            </a:endParaRPr>
          </a:p>
        </p:txBody>
      </p:sp>
      <p:sp>
        <p:nvSpPr>
          <p:cNvPr id="28" name="TextBox 28"/>
          <p:cNvSpPr txBox="1"/>
          <p:nvPr/>
        </p:nvSpPr>
        <p:spPr>
          <a:xfrm>
            <a:off x="2567167" y="5730920"/>
            <a:ext cx="3542623" cy="1832809"/>
          </a:xfrm>
          <a:prstGeom prst="rect">
            <a:avLst/>
          </a:prstGeom>
        </p:spPr>
        <p:txBody>
          <a:bodyPr lIns="0" tIns="0" rIns="0" bIns="0" rtlCol="0" anchor="t">
            <a:spAutoFit/>
          </a:bodyPr>
          <a:lstStyle/>
          <a:p>
            <a:pPr algn="ctr">
              <a:lnSpc>
                <a:spcPts val="2377"/>
              </a:lnSpc>
            </a:pPr>
            <a:r>
              <a:rPr lang="en-US" sz="1722" spc="168" dirty="0" smtClean="0">
                <a:solidFill>
                  <a:srgbClr val="FFFBFB"/>
                </a:solidFill>
                <a:latin typeface="DM Sans"/>
                <a:ea typeface="DM Sans"/>
                <a:cs typeface="DM Sans"/>
                <a:sym typeface="DM Sans"/>
              </a:rPr>
              <a:t>The success of the projects, </a:t>
            </a:r>
            <a:r>
              <a:rPr lang="en-US" sz="1722" spc="168" dirty="0">
                <a:solidFill>
                  <a:srgbClr val="FFFBFB"/>
                </a:solidFill>
                <a:latin typeface="DM Sans"/>
                <a:ea typeface="DM Sans"/>
                <a:cs typeface="DM Sans"/>
                <a:sym typeface="DM Sans"/>
              </a:rPr>
              <a:t>in addition to achieving </a:t>
            </a:r>
            <a:r>
              <a:rPr lang="en-US" sz="1722" spc="168" dirty="0" smtClean="0">
                <a:solidFill>
                  <a:srgbClr val="FFFBFB"/>
                </a:solidFill>
                <a:latin typeface="DM Sans"/>
                <a:ea typeface="DM Sans"/>
                <a:cs typeface="DM Sans"/>
                <a:sym typeface="DM Sans"/>
              </a:rPr>
              <a:t>the </a:t>
            </a:r>
            <a:r>
              <a:rPr lang="en-US" sz="1722" spc="168" dirty="0">
                <a:solidFill>
                  <a:srgbClr val="FFFBFB"/>
                </a:solidFill>
                <a:latin typeface="DM Sans"/>
                <a:ea typeface="DM Sans"/>
                <a:cs typeface="DM Sans"/>
                <a:sym typeface="DM Sans"/>
              </a:rPr>
              <a:t>goals, </a:t>
            </a:r>
            <a:r>
              <a:rPr lang="en-US" sz="1722" spc="168" dirty="0" smtClean="0">
                <a:solidFill>
                  <a:srgbClr val="FFFBFB"/>
                </a:solidFill>
                <a:latin typeface="DM Sans"/>
                <a:ea typeface="DM Sans"/>
                <a:cs typeface="DM Sans"/>
                <a:sym typeface="DM Sans"/>
              </a:rPr>
              <a:t>is to let the common people understand how they improve their daily quality of life or their future</a:t>
            </a:r>
            <a:endParaRPr lang="en-US" sz="1722" spc="168" dirty="0">
              <a:solidFill>
                <a:srgbClr val="FFFBFB"/>
              </a:solidFill>
              <a:latin typeface="DM Sans"/>
              <a:ea typeface="DM Sans"/>
              <a:cs typeface="DM Sans"/>
              <a:sym typeface="DM Sans"/>
            </a:endParaRPr>
          </a:p>
        </p:txBody>
      </p:sp>
      <p:sp>
        <p:nvSpPr>
          <p:cNvPr id="29" name="TextBox 29"/>
          <p:cNvSpPr txBox="1"/>
          <p:nvPr/>
        </p:nvSpPr>
        <p:spPr>
          <a:xfrm>
            <a:off x="7372688" y="5739400"/>
            <a:ext cx="3542623" cy="1846659"/>
          </a:xfrm>
          <a:prstGeom prst="rect">
            <a:avLst/>
          </a:prstGeom>
        </p:spPr>
        <p:txBody>
          <a:bodyPr lIns="0" tIns="0" rIns="0" bIns="0" rtlCol="0" anchor="t">
            <a:spAutoFit/>
          </a:bodyPr>
          <a:lstStyle/>
          <a:p>
            <a:pPr algn="ctr">
              <a:lnSpc>
                <a:spcPts val="2377"/>
              </a:lnSpc>
            </a:pPr>
            <a:r>
              <a:rPr lang="en-US" sz="1600" spc="168" dirty="0" smtClean="0">
                <a:solidFill>
                  <a:srgbClr val="FFFBFB"/>
                </a:solidFill>
                <a:latin typeface="DM Sans"/>
                <a:ea typeface="DM Sans"/>
                <a:cs typeface="DM Sans"/>
                <a:sym typeface="DM Sans"/>
              </a:rPr>
              <a:t>A good communication is not just the appropriate use of the logos but it is a very important issue. On the guide it is a detailed description about how to use the logos</a:t>
            </a:r>
            <a:endParaRPr lang="en-US" sz="1600" spc="168" dirty="0">
              <a:solidFill>
                <a:srgbClr val="FFFBFB"/>
              </a:solidFill>
              <a:latin typeface="DM Sans"/>
              <a:ea typeface="DM Sans"/>
              <a:cs typeface="DM Sans"/>
              <a:sym typeface="DM Sans"/>
            </a:endParaRPr>
          </a:p>
        </p:txBody>
      </p:sp>
      <p:sp>
        <p:nvSpPr>
          <p:cNvPr id="30" name="TextBox 30"/>
          <p:cNvSpPr txBox="1"/>
          <p:nvPr/>
        </p:nvSpPr>
        <p:spPr>
          <a:xfrm>
            <a:off x="12199980" y="5805443"/>
            <a:ext cx="3542623" cy="1832809"/>
          </a:xfrm>
          <a:prstGeom prst="rect">
            <a:avLst/>
          </a:prstGeom>
        </p:spPr>
        <p:txBody>
          <a:bodyPr lIns="0" tIns="0" rIns="0" bIns="0" rtlCol="0" anchor="t">
            <a:spAutoFit/>
          </a:bodyPr>
          <a:lstStyle/>
          <a:p>
            <a:pPr algn="ctr">
              <a:lnSpc>
                <a:spcPts val="2377"/>
              </a:lnSpc>
            </a:pPr>
            <a:r>
              <a:rPr lang="en-US" sz="1722" spc="168" dirty="0" smtClean="0">
                <a:solidFill>
                  <a:srgbClr val="FFFBFB"/>
                </a:solidFill>
                <a:latin typeface="DM Sans"/>
                <a:ea typeface="DM Sans"/>
                <a:cs typeface="DM Sans"/>
                <a:sym typeface="DM Sans"/>
              </a:rPr>
              <a:t>Your project will be co funded by EU and in its framework is mandatory to produce high quality and interesting contents (tools, texts, photos and video)</a:t>
            </a:r>
            <a:endParaRPr lang="en-US" sz="1722" spc="168" dirty="0">
              <a:solidFill>
                <a:srgbClr val="FFFBFB"/>
              </a:solidFill>
              <a:latin typeface="DM Sans"/>
              <a:ea typeface="DM Sans"/>
              <a:cs typeface="DM Sans"/>
              <a:sym typeface="DM Sans"/>
            </a:endParaRPr>
          </a:p>
        </p:txBody>
      </p:sp>
      <p:sp>
        <p:nvSpPr>
          <p:cNvPr id="31" name="TextBox 31"/>
          <p:cNvSpPr txBox="1"/>
          <p:nvPr/>
        </p:nvSpPr>
        <p:spPr>
          <a:xfrm>
            <a:off x="2858454" y="7781814"/>
            <a:ext cx="2974893" cy="938462"/>
          </a:xfrm>
          <a:prstGeom prst="rect">
            <a:avLst/>
          </a:prstGeom>
        </p:spPr>
        <p:txBody>
          <a:bodyPr lIns="0" tIns="0" rIns="0" bIns="0" rtlCol="0" anchor="t">
            <a:spAutoFit/>
          </a:bodyPr>
          <a:lstStyle/>
          <a:p>
            <a:pPr marL="0" lvl="0" indent="0" algn="ctr">
              <a:spcBef>
                <a:spcPct val="0"/>
              </a:spcBef>
            </a:pPr>
            <a:r>
              <a:rPr lang="en-US" sz="3049" spc="298" dirty="0" smtClean="0">
                <a:solidFill>
                  <a:srgbClr val="FDFBFB"/>
                </a:solidFill>
                <a:latin typeface="Oswald"/>
                <a:ea typeface="Oswald"/>
                <a:cs typeface="Oswald"/>
                <a:sym typeface="Oswald"/>
              </a:rPr>
              <a:t>Success of the projects</a:t>
            </a:r>
            <a:endParaRPr lang="en-US" sz="3049" spc="298" dirty="0">
              <a:solidFill>
                <a:srgbClr val="FDFBFB"/>
              </a:solidFill>
              <a:latin typeface="Oswald"/>
              <a:ea typeface="Oswald"/>
              <a:cs typeface="Oswald"/>
              <a:sym typeface="Oswald"/>
            </a:endParaRPr>
          </a:p>
        </p:txBody>
      </p:sp>
      <p:sp>
        <p:nvSpPr>
          <p:cNvPr id="32" name="TextBox 32"/>
          <p:cNvSpPr txBox="1"/>
          <p:nvPr/>
        </p:nvSpPr>
        <p:spPr>
          <a:xfrm>
            <a:off x="7665320" y="7731519"/>
            <a:ext cx="2974893" cy="1034066"/>
          </a:xfrm>
          <a:prstGeom prst="rect">
            <a:avLst/>
          </a:prstGeom>
        </p:spPr>
        <p:txBody>
          <a:bodyPr lIns="0" tIns="0" rIns="0" bIns="0" rtlCol="0" anchor="t">
            <a:spAutoFit/>
          </a:bodyPr>
          <a:lstStyle/>
          <a:p>
            <a:pPr marL="0" lvl="0" indent="0" algn="ctr">
              <a:lnSpc>
                <a:spcPts val="4208"/>
              </a:lnSpc>
              <a:spcBef>
                <a:spcPct val="0"/>
              </a:spcBef>
            </a:pPr>
            <a:r>
              <a:rPr lang="en-US" sz="3049" spc="298" dirty="0" smtClean="0">
                <a:solidFill>
                  <a:srgbClr val="FDFBFB"/>
                </a:solidFill>
                <a:latin typeface="Oswald"/>
                <a:ea typeface="Oswald"/>
                <a:cs typeface="Oswald"/>
                <a:sym typeface="Oswald"/>
              </a:rPr>
              <a:t>Appropriate use of logos</a:t>
            </a:r>
            <a:endParaRPr lang="en-US" sz="3049" spc="298" dirty="0">
              <a:solidFill>
                <a:srgbClr val="FDFBFB"/>
              </a:solidFill>
              <a:latin typeface="Oswald"/>
              <a:ea typeface="Oswald"/>
              <a:cs typeface="Oswald"/>
              <a:sym typeface="Oswald"/>
            </a:endParaRPr>
          </a:p>
        </p:txBody>
      </p:sp>
      <p:sp>
        <p:nvSpPr>
          <p:cNvPr id="33" name="TextBox 33"/>
          <p:cNvSpPr txBox="1"/>
          <p:nvPr/>
        </p:nvSpPr>
        <p:spPr>
          <a:xfrm>
            <a:off x="12475037" y="7781814"/>
            <a:ext cx="2974893" cy="495457"/>
          </a:xfrm>
          <a:prstGeom prst="rect">
            <a:avLst/>
          </a:prstGeom>
        </p:spPr>
        <p:txBody>
          <a:bodyPr lIns="0" tIns="0" rIns="0" bIns="0" rtlCol="0" anchor="t">
            <a:spAutoFit/>
          </a:bodyPr>
          <a:lstStyle/>
          <a:p>
            <a:pPr marL="0" lvl="0" indent="0" algn="ctr">
              <a:lnSpc>
                <a:spcPts val="4208"/>
              </a:lnSpc>
              <a:spcBef>
                <a:spcPct val="0"/>
              </a:spcBef>
            </a:pPr>
            <a:r>
              <a:rPr lang="en-US" sz="3049" spc="298" dirty="0" smtClean="0">
                <a:solidFill>
                  <a:srgbClr val="FDFBFB"/>
                </a:solidFill>
                <a:latin typeface="Oswald"/>
                <a:ea typeface="Oswald"/>
                <a:cs typeface="Oswald"/>
                <a:sym typeface="Oswald"/>
              </a:rPr>
              <a:t>Quality contents</a:t>
            </a:r>
            <a:endParaRPr lang="en-US" sz="3049" spc="298" dirty="0">
              <a:solidFill>
                <a:srgbClr val="FDFBFB"/>
              </a:solidFill>
              <a:latin typeface="Oswald"/>
              <a:ea typeface="Oswald"/>
              <a:cs typeface="Oswald"/>
              <a:sym typeface="Oswald"/>
            </a:endParaRPr>
          </a:p>
        </p:txBody>
      </p:sp>
      <p:sp>
        <p:nvSpPr>
          <p:cNvPr id="34" name="Freeform 34"/>
          <p:cNvSpPr/>
          <p:nvPr/>
        </p:nvSpPr>
        <p:spPr>
          <a:xfrm>
            <a:off x="13962484" y="475053"/>
            <a:ext cx="3675664" cy="1107294"/>
          </a:xfrm>
          <a:custGeom>
            <a:avLst/>
            <a:gdLst/>
            <a:ahLst/>
            <a:cxnLst/>
            <a:rect l="l" t="t" r="r" b="b"/>
            <a:pathLst>
              <a:path w="3675664" h="1107294">
                <a:moveTo>
                  <a:pt x="0" y="0"/>
                </a:moveTo>
                <a:lnTo>
                  <a:pt x="3675664" y="0"/>
                </a:lnTo>
                <a:lnTo>
                  <a:pt x="3675664" y="1107294"/>
                </a:lnTo>
                <a:lnTo>
                  <a:pt x="0" y="1107294"/>
                </a:lnTo>
                <a:lnTo>
                  <a:pt x="0" y="0"/>
                </a:lnTo>
                <a:close/>
              </a:path>
            </a:pathLst>
          </a:custGeom>
          <a:blipFill>
            <a:blip r:embed="rId11"/>
            <a:stretch>
              <a:fillRect/>
            </a:stretch>
          </a:blipFill>
        </p:spPr>
      </p:sp>
      <p:sp>
        <p:nvSpPr>
          <p:cNvPr id="35" name="Rettangolo 34"/>
          <p:cNvSpPr/>
          <p:nvPr/>
        </p:nvSpPr>
        <p:spPr>
          <a:xfrm>
            <a:off x="2274468" y="2736277"/>
            <a:ext cx="13739064" cy="786690"/>
          </a:xfrm>
          <a:prstGeom prst="rect">
            <a:avLst/>
          </a:prstGeom>
        </p:spPr>
        <p:txBody>
          <a:bodyPr wrap="square">
            <a:spAutoFit/>
          </a:bodyPr>
          <a:lstStyle/>
          <a:p>
            <a:pPr lvl="0">
              <a:lnSpc>
                <a:spcPts val="2774"/>
              </a:lnSpc>
              <a:spcBef>
                <a:spcPct val="0"/>
              </a:spcBef>
            </a:pPr>
            <a:r>
              <a:rPr lang="en-US" spc="197" dirty="0" smtClean="0">
                <a:latin typeface="DM Sans"/>
                <a:ea typeface="DM Sans"/>
                <a:cs typeface="DM Sans"/>
                <a:sym typeface="DM Sans"/>
              </a:rPr>
              <a:t>Also as Annex of the call, it is already available the Communication Guide that contains all the indications and rules to be respected in the communication contents and materials of the projects. </a:t>
            </a:r>
            <a:endParaRPr lang="en-US" i="1" spc="197" dirty="0">
              <a:latin typeface="DM Sans"/>
              <a:ea typeface="DM Sans"/>
              <a:cs typeface="DM Sans"/>
              <a:sym typeface="DM Sans"/>
            </a:endParaRPr>
          </a:p>
        </p:txBody>
      </p:sp>
      <p:sp>
        <p:nvSpPr>
          <p:cNvPr id="36" name="Freeform 26"/>
          <p:cNvSpPr/>
          <p:nvPr/>
        </p:nvSpPr>
        <p:spPr>
          <a:xfrm>
            <a:off x="8476231" y="4013659"/>
            <a:ext cx="1353071" cy="1353071"/>
          </a:xfrm>
          <a:custGeom>
            <a:avLst/>
            <a:gdLst/>
            <a:ahLst/>
            <a:cxnLst/>
            <a:rect l="l" t="t" r="r" b="b"/>
            <a:pathLst>
              <a:path w="1353071" h="1353071">
                <a:moveTo>
                  <a:pt x="0" y="0"/>
                </a:moveTo>
                <a:lnTo>
                  <a:pt x="1353071" y="0"/>
                </a:lnTo>
                <a:lnTo>
                  <a:pt x="1353071" y="1353071"/>
                </a:lnTo>
                <a:lnTo>
                  <a:pt x="0" y="1353071"/>
                </a:lnTo>
                <a:lnTo>
                  <a:pt x="0" y="0"/>
                </a:lnTo>
                <a:close/>
              </a:path>
            </a:pathLst>
          </a:custGeom>
          <a:blipFill>
            <a:blip r:embed="rId5">
              <a:extLst>
                <a:ext uri="{96DAC541-7B7A-43D3-8B79-37D633B846F1}">
                  <asvg:svgBlip xmlns:asvg="http://schemas.microsoft.com/office/drawing/2016/SVG/main" xmlns="" r:embed="rId10"/>
                </a:ext>
              </a:extLst>
            </a:blip>
            <a:stretch>
              <a:fillRect/>
            </a:stretch>
          </a:blipFill>
        </p:spPr>
      </p:sp>
      <p:sp>
        <p:nvSpPr>
          <p:cNvPr id="37" name="Freeform 26"/>
          <p:cNvSpPr/>
          <p:nvPr/>
        </p:nvSpPr>
        <p:spPr>
          <a:xfrm>
            <a:off x="3669364" y="4013659"/>
            <a:ext cx="1353071" cy="1353071"/>
          </a:xfrm>
          <a:custGeom>
            <a:avLst/>
            <a:gdLst/>
            <a:ahLst/>
            <a:cxnLst/>
            <a:rect l="l" t="t" r="r" b="b"/>
            <a:pathLst>
              <a:path w="1353071" h="1353071">
                <a:moveTo>
                  <a:pt x="0" y="0"/>
                </a:moveTo>
                <a:lnTo>
                  <a:pt x="1353071" y="0"/>
                </a:lnTo>
                <a:lnTo>
                  <a:pt x="1353071" y="1353071"/>
                </a:lnTo>
                <a:lnTo>
                  <a:pt x="0" y="1353071"/>
                </a:lnTo>
                <a:lnTo>
                  <a:pt x="0" y="0"/>
                </a:lnTo>
                <a:close/>
              </a:path>
            </a:pathLst>
          </a:custGeom>
          <a:blipFill>
            <a:blip r:embed="rId5">
              <a:extLst>
                <a:ext uri="{96DAC541-7B7A-43D3-8B79-37D633B846F1}">
                  <asvg:svgBlip xmlns:asvg="http://schemas.microsoft.com/office/drawing/2016/SVG/main" xmlns="" r:embed="rId10"/>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674</TotalTime>
  <Words>1544</Words>
  <Application>Microsoft Office PowerPoint</Application>
  <PresentationFormat>Personalizzato</PresentationFormat>
  <Paragraphs>134</Paragraphs>
  <Slides>20</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20</vt:i4>
      </vt:variant>
    </vt:vector>
  </HeadingPairs>
  <TitlesOfParts>
    <vt:vector size="29" baseType="lpstr">
      <vt:lpstr>Arial</vt:lpstr>
      <vt:lpstr>Montserrat Classic Bold</vt:lpstr>
      <vt:lpstr>Montserrat Light</vt:lpstr>
      <vt:lpstr>Oswald Bold</vt:lpstr>
      <vt:lpstr>Calibri</vt:lpstr>
      <vt:lpstr>Oswald</vt:lpstr>
      <vt:lpstr>DM Sans Bold</vt:lpstr>
      <vt:lpstr>DM Sans</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 presentazioni GRIT</dc:title>
  <dc:creator>Maristella</dc:creator>
  <cp:lastModifiedBy>maristella mantuano</cp:lastModifiedBy>
  <cp:revision>56</cp:revision>
  <dcterms:created xsi:type="dcterms:W3CDTF">2006-08-16T00:00:00Z</dcterms:created>
  <dcterms:modified xsi:type="dcterms:W3CDTF">2024-10-03T11:26:07Z</dcterms:modified>
  <dc:identifier>DAGRScj7YDw</dc:identifier>
</cp:coreProperties>
</file>